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 id="2147483664" r:id="rId2"/>
    <p:sldMasterId id="2147483707" r:id="rId3"/>
    <p:sldMasterId id="2147483733" r:id="rId4"/>
  </p:sldMasterIdLst>
  <p:sldIdLst>
    <p:sldId id="308" r:id="rId5"/>
    <p:sldId id="307" r:id="rId6"/>
    <p:sldId id="304" r:id="rId7"/>
    <p:sldId id="303" r:id="rId8"/>
    <p:sldId id="305" r:id="rId9"/>
    <p:sldId id="264" r:id="rId10"/>
    <p:sldId id="267" r:id="rId11"/>
  </p:sldIdLst>
  <p:sldSz cx="43891200" cy="32918400"/>
  <p:notesSz cx="6858000" cy="9144000"/>
  <p:defaultTextStyle>
    <a:defPPr>
      <a:defRPr lang="en-US"/>
    </a:defPPr>
    <a:lvl1pPr marL="0" algn="l" defTabSz="3642803" rtl="0" eaLnBrk="1" latinLnBrk="0" hangingPunct="1">
      <a:defRPr sz="7171" kern="1200">
        <a:solidFill>
          <a:schemeClr val="tx1"/>
        </a:solidFill>
        <a:latin typeface="+mn-lt"/>
        <a:ea typeface="+mn-ea"/>
        <a:cs typeface="+mn-cs"/>
      </a:defRPr>
    </a:lvl1pPr>
    <a:lvl2pPr marL="1821402" algn="l" defTabSz="3642803" rtl="0" eaLnBrk="1" latinLnBrk="0" hangingPunct="1">
      <a:defRPr sz="7171" kern="1200">
        <a:solidFill>
          <a:schemeClr val="tx1"/>
        </a:solidFill>
        <a:latin typeface="+mn-lt"/>
        <a:ea typeface="+mn-ea"/>
        <a:cs typeface="+mn-cs"/>
      </a:defRPr>
    </a:lvl2pPr>
    <a:lvl3pPr marL="3642803" algn="l" defTabSz="3642803" rtl="0" eaLnBrk="1" latinLnBrk="0" hangingPunct="1">
      <a:defRPr sz="7171" kern="1200">
        <a:solidFill>
          <a:schemeClr val="tx1"/>
        </a:solidFill>
        <a:latin typeface="+mn-lt"/>
        <a:ea typeface="+mn-ea"/>
        <a:cs typeface="+mn-cs"/>
      </a:defRPr>
    </a:lvl3pPr>
    <a:lvl4pPr marL="5464204" algn="l" defTabSz="3642803" rtl="0" eaLnBrk="1" latinLnBrk="0" hangingPunct="1">
      <a:defRPr sz="7171" kern="1200">
        <a:solidFill>
          <a:schemeClr val="tx1"/>
        </a:solidFill>
        <a:latin typeface="+mn-lt"/>
        <a:ea typeface="+mn-ea"/>
        <a:cs typeface="+mn-cs"/>
      </a:defRPr>
    </a:lvl4pPr>
    <a:lvl5pPr marL="7285605" algn="l" defTabSz="3642803" rtl="0" eaLnBrk="1" latinLnBrk="0" hangingPunct="1">
      <a:defRPr sz="7171" kern="1200">
        <a:solidFill>
          <a:schemeClr val="tx1"/>
        </a:solidFill>
        <a:latin typeface="+mn-lt"/>
        <a:ea typeface="+mn-ea"/>
        <a:cs typeface="+mn-cs"/>
      </a:defRPr>
    </a:lvl5pPr>
    <a:lvl6pPr marL="9107007" algn="l" defTabSz="3642803" rtl="0" eaLnBrk="1" latinLnBrk="0" hangingPunct="1">
      <a:defRPr sz="7171" kern="1200">
        <a:solidFill>
          <a:schemeClr val="tx1"/>
        </a:solidFill>
        <a:latin typeface="+mn-lt"/>
        <a:ea typeface="+mn-ea"/>
        <a:cs typeface="+mn-cs"/>
      </a:defRPr>
    </a:lvl6pPr>
    <a:lvl7pPr marL="10928409" algn="l" defTabSz="3642803" rtl="0" eaLnBrk="1" latinLnBrk="0" hangingPunct="1">
      <a:defRPr sz="7171" kern="1200">
        <a:solidFill>
          <a:schemeClr val="tx1"/>
        </a:solidFill>
        <a:latin typeface="+mn-lt"/>
        <a:ea typeface="+mn-ea"/>
        <a:cs typeface="+mn-cs"/>
      </a:defRPr>
    </a:lvl7pPr>
    <a:lvl8pPr marL="12749810" algn="l" defTabSz="3642803" rtl="0" eaLnBrk="1" latinLnBrk="0" hangingPunct="1">
      <a:defRPr sz="7171" kern="1200">
        <a:solidFill>
          <a:schemeClr val="tx1"/>
        </a:solidFill>
        <a:latin typeface="+mn-lt"/>
        <a:ea typeface="+mn-ea"/>
        <a:cs typeface="+mn-cs"/>
      </a:defRPr>
    </a:lvl8pPr>
    <a:lvl9pPr marL="14571211" algn="l" defTabSz="3642803" rtl="0" eaLnBrk="1" latinLnBrk="0" hangingPunct="1">
      <a:defRPr sz="717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025"/>
    <a:srgbClr val="BF5700"/>
    <a:srgbClr val="01778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95" autoAdjust="0"/>
    <p:restoredTop sz="96236" autoAdjust="0"/>
  </p:normalViewPr>
  <p:slideViewPr>
    <p:cSldViewPr snapToGrid="0" snapToObjects="1" showGuides="1">
      <p:cViewPr varScale="1">
        <p:scale>
          <a:sx n="23" d="100"/>
          <a:sy n="23" d="100"/>
        </p:scale>
        <p:origin x="1548" y="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8749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18401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8298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57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976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42722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6160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01665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062589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3948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914444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923072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84734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10/24/2023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650116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7633527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51142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772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8275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74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88147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4273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10/24/2023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17874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10/24/2023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43178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10/24/2023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1397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10/24/2023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0334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10/24/2023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8579101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4.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6439" userDrawn="1">
          <p15:clr>
            <a:srgbClr val="F26B43"/>
          </p15:clr>
        </p15:guide>
        <p15:guide id="5" pos="7426" userDrawn="1">
          <p15:clr>
            <a:srgbClr val="F26B43"/>
          </p15:clr>
        </p15:guide>
        <p15:guide id="6" pos="7797" userDrawn="1">
          <p15:clr>
            <a:srgbClr val="F26B43"/>
          </p15:clr>
        </p15:guide>
        <p15:guide id="7" pos="13125" userDrawn="1">
          <p15:clr>
            <a:srgbClr val="F26B43"/>
          </p15:clr>
        </p15:guide>
        <p15:guide id="8" pos="6809" userDrawn="1">
          <p15:clr>
            <a:srgbClr val="F26B43"/>
          </p15:clr>
        </p15:guide>
        <p15:guide id="9" pos="13515" userDrawn="1">
          <p15:clr>
            <a:srgbClr val="F26B43"/>
          </p15:clr>
        </p15:guide>
        <p15:guide id="10" pos="14133" userDrawn="1">
          <p15:clr>
            <a:srgbClr val="F26B43"/>
          </p15:clr>
        </p15:guide>
        <p15:guide id="11" pos="14503" userDrawn="1">
          <p15:clr>
            <a:srgbClr val="F26B43"/>
          </p15:clr>
        </p15:guide>
        <p15:guide id="12" pos="19831" userDrawn="1">
          <p15:clr>
            <a:srgbClr val="F26B43"/>
          </p15:clr>
        </p15:guide>
        <p15:guide id="13" pos="20201" userDrawn="1">
          <p15:clr>
            <a:srgbClr val="F26B43"/>
          </p15:clr>
        </p15:guide>
        <p15:guide id="14" pos="20818" userDrawn="1">
          <p15:clr>
            <a:srgbClr val="F26B43"/>
          </p15:clr>
        </p15:guide>
        <p15:guide id="15" pos="21189" userDrawn="1">
          <p15:clr>
            <a:srgbClr val="F26B43"/>
          </p15:clr>
        </p15:guide>
        <p15:guide id="16" pos="26537" userDrawn="1">
          <p15:clr>
            <a:srgbClr val="F26B43"/>
          </p15:clr>
        </p15:guide>
        <p15:guide id="17" pos="26907" userDrawn="1">
          <p15:clr>
            <a:srgbClr val="F26B43"/>
          </p15:clr>
        </p15:guide>
        <p15:guide id="18" orient="horz" pos="987" userDrawn="1">
          <p15:clr>
            <a:srgbClr val="F26B43"/>
          </p15:clr>
        </p15:guide>
        <p15:guide id="19" orient="horz" pos="3703" userDrawn="1">
          <p15:clr>
            <a:srgbClr val="F26B43"/>
          </p15:clr>
        </p15:guide>
        <p15:guide id="20" orient="horz" pos="3456" userDrawn="1">
          <p15:clr>
            <a:srgbClr val="F26B43"/>
          </p15:clr>
        </p15:guide>
        <p15:guide id="21" orient="horz" pos="4443" userDrawn="1">
          <p15:clr>
            <a:srgbClr val="F26B43"/>
          </p15:clr>
        </p15:guide>
        <p15:guide id="22" orient="horz" pos="4690" userDrawn="1">
          <p15:clr>
            <a:srgbClr val="F26B43"/>
          </p15:clr>
        </p15:guide>
        <p15:guide id="23" orient="horz" pos="19995" userDrawn="1">
          <p15:clr>
            <a:srgbClr val="F26B43"/>
          </p15:clr>
        </p15:guide>
        <p15:guide id="24" orient="horz" pos="1974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Lst>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10/24/2023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60960883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95" userDrawn="1">
          <p15:clr>
            <a:srgbClr val="F26B43"/>
          </p15:clr>
        </p15:guide>
        <p15:guide id="2" pos="741" userDrawn="1">
          <p15:clr>
            <a:srgbClr val="F26B43"/>
          </p15:clr>
        </p15:guide>
        <p15:guide id="3" pos="1111" userDrawn="1">
          <p15:clr>
            <a:srgbClr val="F26B43"/>
          </p15:clr>
        </p15:guide>
        <p15:guide id="4" pos="8599" userDrawn="1">
          <p15:clr>
            <a:srgbClr val="F26B43"/>
          </p15:clr>
        </p15:guide>
        <p15:guide id="5" pos="8969" userDrawn="1">
          <p15:clr>
            <a:srgbClr val="F26B43"/>
          </p15:clr>
        </p15:guide>
        <p15:guide id="6" pos="9710" userDrawn="1">
          <p15:clr>
            <a:srgbClr val="F26B43"/>
          </p15:clr>
        </p15:guide>
        <p15:guide id="7" pos="10080" userDrawn="1">
          <p15:clr>
            <a:srgbClr val="F26B43"/>
          </p15:clr>
        </p15:guide>
        <p15:guide id="8" pos="26537" userDrawn="1">
          <p15:clr>
            <a:srgbClr val="F26B43"/>
          </p15:clr>
        </p15:guide>
        <p15:guide id="9" pos="26907" userDrawn="1">
          <p15:clr>
            <a:srgbClr val="F26B43"/>
          </p15:clr>
        </p15:guide>
        <p15:guide id="10" orient="horz" pos="741" userDrawn="1">
          <p15:clr>
            <a:srgbClr val="F26B43"/>
          </p15:clr>
        </p15:guide>
        <p15:guide id="11" orient="horz" pos="987" userDrawn="1">
          <p15:clr>
            <a:srgbClr val="F26B43"/>
          </p15:clr>
        </p15:guide>
        <p15:guide id="12" orient="horz" pos="3703" userDrawn="1">
          <p15:clr>
            <a:srgbClr val="F26B43"/>
          </p15:clr>
        </p15:guide>
        <p15:guide id="13" orient="horz" pos="3456" userDrawn="1">
          <p15:clr>
            <a:srgbClr val="F26B43"/>
          </p15:clr>
        </p15:guide>
        <p15:guide id="14" orient="horz" pos="4443" userDrawn="1">
          <p15:clr>
            <a:srgbClr val="F26B43"/>
          </p15:clr>
        </p15:guide>
        <p15:guide id="15" orient="horz" pos="4690" userDrawn="1">
          <p15:clr>
            <a:srgbClr val="F26B43"/>
          </p15:clr>
        </p15:guide>
        <p15:guide id="16" orient="horz" pos="19749" userDrawn="1">
          <p15:clr>
            <a:srgbClr val="F26B43"/>
          </p15:clr>
        </p15:guide>
        <p15:guide id="17" pos="17568" userDrawn="1">
          <p15:clr>
            <a:srgbClr val="F26B43"/>
          </p15:clr>
        </p15:guide>
        <p15:guide id="18" pos="17938" userDrawn="1">
          <p15:clr>
            <a:srgbClr val="F26B43"/>
          </p15:clr>
        </p15:guide>
        <p15:guide id="19" pos="18679" userDrawn="1">
          <p15:clr>
            <a:srgbClr val="F26B43"/>
          </p15:clr>
        </p15:guide>
        <p15:guide id="20" pos="190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764DE79-268F-4C1A-8933-263129D2AF90}" type="datetimeFigureOut">
              <a:rPr lang="en-US" dirty="0"/>
              <a:t>10/24/2023</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857547694"/>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05" r:id="rId13"/>
    <p:sldLayoutId id="2147483706" r:id="rId14"/>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1" userDrawn="1">
          <p15:clr>
            <a:srgbClr val="F26B43"/>
          </p15:clr>
        </p15:guide>
        <p15:guide id="2" pos="741" userDrawn="1">
          <p15:clr>
            <a:srgbClr val="F26B43"/>
          </p15:clr>
        </p15:guide>
        <p15:guide id="3" pos="1111" userDrawn="1">
          <p15:clr>
            <a:srgbClr val="F26B43"/>
          </p15:clr>
        </p15:guide>
        <p15:guide id="4" pos="7406" userDrawn="1">
          <p15:clr>
            <a:srgbClr val="F26B43"/>
          </p15:clr>
        </p15:guide>
        <p15:guide id="5" pos="7776" userDrawn="1">
          <p15:clr>
            <a:srgbClr val="F26B43"/>
          </p15:clr>
        </p15:guide>
        <p15:guide id="6" pos="8393" userDrawn="1">
          <p15:clr>
            <a:srgbClr val="F26B43"/>
          </p15:clr>
        </p15:guide>
        <p15:guide id="7" pos="8763" userDrawn="1">
          <p15:clr>
            <a:srgbClr val="F26B43"/>
          </p15:clr>
        </p15:guide>
        <p15:guide id="8" pos="18885" userDrawn="1">
          <p15:clr>
            <a:srgbClr val="F26B43"/>
          </p15:clr>
        </p15:guide>
        <p15:guide id="9" pos="19234" userDrawn="1">
          <p15:clr>
            <a:srgbClr val="F26B43"/>
          </p15:clr>
        </p15:guide>
        <p15:guide id="10" pos="19872" userDrawn="1">
          <p15:clr>
            <a:srgbClr val="F26B43"/>
          </p15:clr>
        </p15:guide>
        <p15:guide id="11" pos="20242" userDrawn="1">
          <p15:clr>
            <a:srgbClr val="F26B43"/>
          </p15:clr>
        </p15:guide>
        <p15:guide id="12" pos="26537" userDrawn="1">
          <p15:clr>
            <a:srgbClr val="F26B43"/>
          </p15:clr>
        </p15:guide>
        <p15:guide id="13" pos="26907" userDrawn="1">
          <p15:clr>
            <a:srgbClr val="F26B43"/>
          </p15:clr>
        </p15:guide>
        <p15:guide id="14" orient="horz" pos="987" userDrawn="1">
          <p15:clr>
            <a:srgbClr val="F26B43"/>
          </p15:clr>
        </p15:guide>
        <p15:guide id="15" orient="horz" pos="3456" userDrawn="1">
          <p15:clr>
            <a:srgbClr val="F26B43"/>
          </p15:clr>
        </p15:guide>
        <p15:guide id="16" orient="horz" pos="3703" userDrawn="1">
          <p15:clr>
            <a:srgbClr val="F26B43"/>
          </p15:clr>
        </p15:guide>
        <p15:guide id="17" orient="horz" pos="4443" userDrawn="1">
          <p15:clr>
            <a:srgbClr val="F26B43"/>
          </p15:clr>
        </p15:guide>
        <p15:guide id="18" orient="horz" pos="4690" userDrawn="1">
          <p15:clr>
            <a:srgbClr val="F26B43"/>
          </p15:clr>
        </p15:guide>
        <p15:guide id="19" orient="horz" pos="19995" userDrawn="1">
          <p15:clr>
            <a:srgbClr val="F26B43"/>
          </p15:clr>
        </p15:guide>
        <p15:guide id="20" orient="horz" pos="19749"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4.jpe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8.png"/><Relationship Id="rId4" Type="http://schemas.openxmlformats.org/officeDocument/2006/relationships/image" Target="../media/image1.jp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14.png"/><Relationship Id="rId27"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31.png"/><Relationship Id="rId18" Type="http://schemas.openxmlformats.org/officeDocument/2006/relationships/image" Target="../media/image12.png"/><Relationship Id="rId3" Type="http://schemas.openxmlformats.org/officeDocument/2006/relationships/image" Target="../media/image28.svg"/><Relationship Id="rId7" Type="http://schemas.openxmlformats.org/officeDocument/2006/relationships/image" Target="../media/image30.png"/><Relationship Id="rId12" Type="http://schemas.openxmlformats.org/officeDocument/2006/relationships/image" Target="../media/image8.png"/><Relationship Id="rId17" Type="http://schemas.openxmlformats.org/officeDocument/2006/relationships/image" Target="../media/image32.png"/><Relationship Id="rId2" Type="http://schemas.openxmlformats.org/officeDocument/2006/relationships/image" Target="../media/image27.png"/><Relationship Id="rId16" Type="http://schemas.openxmlformats.org/officeDocument/2006/relationships/image" Target="../media/image11.png"/><Relationship Id="rId20" Type="http://schemas.openxmlformats.org/officeDocument/2006/relationships/image" Target="../media/image35.png"/><Relationship Id="rId1" Type="http://schemas.openxmlformats.org/officeDocument/2006/relationships/slideLayout" Target="../slideLayouts/slideLayout14.xml"/><Relationship Id="rId6" Type="http://schemas.openxmlformats.org/officeDocument/2006/relationships/image" Target="../media/image1.jpg"/><Relationship Id="rId11" Type="http://schemas.openxmlformats.org/officeDocument/2006/relationships/image" Target="../media/image7.png"/><Relationship Id="rId5" Type="http://schemas.openxmlformats.org/officeDocument/2006/relationships/image" Target="../media/image30.png"/><Relationship Id="rId15" Type="http://schemas.openxmlformats.org/officeDocument/2006/relationships/image" Target="../media/image10.png"/><Relationship Id="rId10" Type="http://schemas.openxmlformats.org/officeDocument/2006/relationships/image" Target="../media/image6.png"/><Relationship Id="rId19" Type="http://schemas.openxmlformats.org/officeDocument/2006/relationships/image" Target="../media/image33.png"/><Relationship Id="rId4" Type="http://schemas.openxmlformats.org/officeDocument/2006/relationships/image" Target="../media/image34.png"/><Relationship Id="rId9" Type="http://schemas.openxmlformats.org/officeDocument/2006/relationships/image" Target="../media/image5.png"/><Relationship Id="rId1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3" Type="http://schemas.openxmlformats.org/officeDocument/2006/relationships/image" Target="../media/image28.svg"/><Relationship Id="rId7" Type="http://schemas.openxmlformats.org/officeDocument/2006/relationships/image" Target="../media/image4.jpeg"/><Relationship Id="rId12" Type="http://schemas.openxmlformats.org/officeDocument/2006/relationships/image" Target="../media/image31.png"/><Relationship Id="rId2" Type="http://schemas.openxmlformats.org/officeDocument/2006/relationships/image" Target="../media/image27.png"/><Relationship Id="rId16" Type="http://schemas.openxmlformats.org/officeDocument/2006/relationships/image" Target="../media/image36.png"/><Relationship Id="rId1" Type="http://schemas.openxmlformats.org/officeDocument/2006/relationships/slideLayout" Target="../slideLayouts/slideLayout14.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1.jpg"/><Relationship Id="rId15" Type="http://schemas.openxmlformats.org/officeDocument/2006/relationships/image" Target="../media/image11.png"/><Relationship Id="rId10" Type="http://schemas.openxmlformats.org/officeDocument/2006/relationships/image" Target="../media/image7.png"/><Relationship Id="rId4" Type="http://schemas.openxmlformats.org/officeDocument/2006/relationships/image" Target="../media/image110.png"/><Relationship Id="rId9" Type="http://schemas.openxmlformats.org/officeDocument/2006/relationships/image" Target="../media/image6.png"/><Relationship Id="rId1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4.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284903"/>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8734105"/>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4096115"/>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587621"/>
            <a:ext cx="13061951" cy="1384995"/>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L. V. </a:t>
            </a:r>
            <a:r>
              <a:rPr lang="en-US" sz="2800" dirty="0" err="1">
                <a:latin typeface="Neue Haas Grotesk Text Pro" panose="020B0504020202020204" pitchFamily="34" charset="0"/>
                <a:cs typeface="Arial" panose="020B0604020202020204" pitchFamily="34" charset="0"/>
              </a:rPr>
              <a:t>Keldysh</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a:t>
            </a:r>
            <a:r>
              <a:rPr lang="en-US" sz="2800" u="sng" dirty="0">
                <a:latin typeface="Neue Haas Grotesk Text Pro" panose="020B0504020202020204" pitchFamily="34" charset="0"/>
                <a:cs typeface="Arial" panose="020B0604020202020204" pitchFamily="34" charset="0"/>
              </a:rPr>
              <a:t>122</a:t>
            </a:r>
            <a:r>
              <a:rPr lang="en-US" sz="2800" dirty="0">
                <a:latin typeface="Neue Haas Grotesk Text Pro" panose="020B0504020202020204" pitchFamily="34" charset="0"/>
                <a:cs typeface="Arial" panose="020B0604020202020204" pitchFamily="34" charset="0"/>
              </a:rPr>
              <a:t>, 449–455 (2016). </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608213"/>
                <a:ext cx="13061948" cy="5170646"/>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Equations (1) – (3) contribute to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and transmissions while the imaginary part accounts for absorptions. In </a:t>
                </a:r>
                <a:r>
                  <a:rPr lang="en-US" sz="3000" dirty="0" err="1">
                    <a:latin typeface="Neue Haas Grotesk Text Pro" panose="020B0504020202020204" pitchFamily="34" charset="0"/>
                    <a:ea typeface="Aktiv Grotesk" panose="020B0504020202020204" pitchFamily="34" charset="0"/>
                    <a:cs typeface="Aktiv Grotesk" panose="020B0504020202020204" pitchFamily="34" charset="0"/>
                  </a:rPr>
                  <a:t>Eqs</a:t>
                </a:r>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(2) - (3)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and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are electron heat capacities and ion heat capacities at the constant volume, respectively.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temperature</a:t>
                </a:r>
                <a:r>
                  <a:rPr lang="en-US" sz="3000" dirty="0">
                    <a:ea typeface="Aktiv Grotesk" panose="020B0504020202020204" pitchFamily="34" charset="0"/>
                    <a:cs typeface="Aktiv Grotesk" panose="020B0504020202020204" pitchFamily="34" charset="0"/>
                  </a:rPr>
                  <a:t>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and the ion temperature</a:t>
                </a:r>
                <a:r>
                  <a:rPr lang="en-US" sz="3000" dirty="0">
                    <a:ea typeface="Aktiv Grotesk" panose="020B0504020202020204" pitchFamily="34" charset="0"/>
                    <a:cs typeface="Aktiv Grotesk" panose="020B0504020202020204" pitchFamily="34" charset="0"/>
                  </a:rPr>
                  <a:t>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𝑖</m:t>
                        </m:r>
                      </m:sub>
                    </m:sSub>
                    <m:r>
                      <a:rPr lang="en-US" sz="3000" b="0" i="0" smtClean="0">
                        <a:latin typeface="Cambria Math" panose="02040503050406030204" pitchFamily="18" charset="0"/>
                        <a:ea typeface="Aktiv Grotesk" panose="020B0504020202020204" pitchFamily="34" charset="0"/>
                        <a:cs typeface="Aktiv Grotesk" panose="020B0504020202020204" pitchFamily="34" charset="0"/>
                      </a:rPr>
                      <m:t>.</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The </a:t>
                </a:r>
                <a:r>
                  <a:rPr lang="en-US" sz="3000" dirty="0" err="1">
                    <a:latin typeface="Neue Haas Grotesk Text Pro" panose="020B0504020202020204" pitchFamily="34" charset="0"/>
                    <a:ea typeface="Aktiv Grotesk" panose="020B0504020202020204" pitchFamily="34" charset="0"/>
                    <a:cs typeface="Aktiv Grotesk" panose="020B0504020202020204" pitchFamily="34" charset="0"/>
                  </a:rPr>
                  <a:t>Drude</a:t>
                </a:r>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model is used to model the rate of laser energy absorption caused by the collisional damping of the light wave, which is determined by the source term </a:t>
                </a:r>
                <a14:m>
                  <m:oMath xmlns:m="http://schemas.openxmlformats.org/officeDocument/2006/math">
                    <m:r>
                      <a:rPr lang="en-US" sz="3000" i="1" dirty="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Modeling of multi-photon ionization can be found in Ref [1].</a:t>
                </a:r>
              </a:p>
            </p:txBody>
          </p:sp>
        </mc:Choice>
        <mc:Fallback xmlns="">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608213"/>
                <a:ext cx="13061948" cy="5170646"/>
              </a:xfrm>
              <a:prstGeom prst="rect">
                <a:avLst/>
              </a:prstGeom>
              <a:blipFill>
                <a:blip r:embed="rId2"/>
                <a:stretch>
                  <a:fillRect l="-1120" t="-1533" r="-1073" b="-271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36565" y="16406346"/>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3: Simulation of light wave propagating into material undergoing collisional damping.</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DBEDB47-166B-6848-84AE-F3D4E3B5A1F6}"/>
                  </a:ext>
                </a:extLst>
              </p:cNvPr>
              <p:cNvSpPr txBox="1"/>
              <p:nvPr/>
            </p:nvSpPr>
            <p:spPr>
              <a:xfrm>
                <a:off x="15408960" y="17192463"/>
                <a:ext cx="13061950" cy="5632311"/>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Here </a:t>
                </a:r>
                <a14:m>
                  <m:oMath xmlns:m="http://schemas.openxmlformats.org/officeDocument/2006/math">
                    <m:sSub>
                      <m:sSubPr>
                        <m:ctrlPr>
                          <a:rPr lang="en-US" sz="3000" i="1" dirty="0">
                            <a:latin typeface="Cambria Math" panose="02040503050406030204" pitchFamily="18" charset="0"/>
                            <a:cs typeface="Arial" panose="020B0604020202020204" pitchFamily="34" charset="0"/>
                          </a:rPr>
                        </m:ctrlPr>
                      </m:sSubPr>
                      <m:e>
                        <m:r>
                          <a:rPr lang="en-US" sz="3000" i="1" dirty="0">
                            <a:latin typeface="Cambria Math" panose="02040503050406030204" pitchFamily="18" charset="0"/>
                            <a:cs typeface="Arial" panose="020B0604020202020204" pitchFamily="34" charset="0"/>
                          </a:rPr>
                          <m:t>𝑃</m:t>
                        </m:r>
                      </m:e>
                      <m:sub>
                        <m:r>
                          <a:rPr lang="en-US" sz="3000" i="1" dirty="0">
                            <a:latin typeface="Cambria Math" panose="02040503050406030204" pitchFamily="18" charset="0"/>
                            <a:cs typeface="Arial" panose="020B0604020202020204" pitchFamily="34" charset="0"/>
                          </a:rPr>
                          <m:t>𝑁𝐿</m:t>
                        </m:r>
                      </m:sub>
                    </m:sSub>
                    <m:r>
                      <a:rPr lang="en-US" sz="3000" i="1" dirty="0">
                        <a:latin typeface="Cambria Math" panose="02040503050406030204" pitchFamily="18" charset="0"/>
                        <a:cs typeface="Arial" panose="020B0604020202020204" pitchFamily="34" charset="0"/>
                      </a:rPr>
                      <m:t> </m:t>
                    </m:r>
                  </m:oMath>
                </a14:m>
                <a:r>
                  <a:rPr lang="en-US" sz="3000" dirty="0">
                    <a:latin typeface="Neue Haas Grotesk Text Pro" panose="020B0504020202020204" pitchFamily="34" charset="0"/>
                    <a:cs typeface="Arial" panose="020B0604020202020204" pitchFamily="34" charset="0"/>
                  </a:rPr>
                  <a:t>is the nonlinear polarization in media, </a:t>
                </a:r>
                <a14:m>
                  <m:oMath xmlns:m="http://schemas.openxmlformats.org/officeDocument/2006/math">
                    <m:sSub>
                      <m:sSubPr>
                        <m:ctrlPr>
                          <a:rPr lang="en-US" sz="3000" i="1" smtClean="0">
                            <a:latin typeface="Cambria Math" panose="02040503050406030204" pitchFamily="18" charset="0"/>
                            <a:cs typeface="Arial" panose="020B0604020202020204" pitchFamily="34" charset="0"/>
                          </a:rPr>
                        </m:ctrlPr>
                      </m:sSubPr>
                      <m:e>
                        <m:r>
                          <a:rPr lang="en-US" sz="3000" i="1" smtClean="0">
                            <a:latin typeface="Cambria Math" panose="02040503050406030204" pitchFamily="18" charset="0"/>
                            <a:ea typeface="Cambria Math" panose="02040503050406030204" pitchFamily="18" charset="0"/>
                            <a:cs typeface="Arial" panose="020B0604020202020204" pitchFamily="34" charset="0"/>
                          </a:rPr>
                          <m:t>𝜖</m:t>
                        </m:r>
                      </m:e>
                      <m:sub>
                        <m:r>
                          <a:rPr lang="en-US" sz="3000" b="0" i="1" smtClean="0">
                            <a:latin typeface="Cambria Math" panose="02040503050406030204" pitchFamily="18" charset="0"/>
                            <a:cs typeface="Arial" panose="020B0604020202020204" pitchFamily="34" charset="0"/>
                          </a:rPr>
                          <m:t>0</m:t>
                        </m:r>
                      </m:sub>
                    </m:sSub>
                  </m:oMath>
                </a14:m>
                <a:r>
                  <a:rPr lang="en-US" sz="3000" dirty="0">
                    <a:latin typeface="Neue Haas Grotesk Text Pro" panose="020B0504020202020204" pitchFamily="34" charset="0"/>
                    <a:cs typeface="Arial" panose="020B0604020202020204" pitchFamily="34" charset="0"/>
                  </a:rPr>
                  <a:t> is the permittivity of free space, </a:t>
                </a:r>
                <a14:m>
                  <m:oMath xmlns:m="http://schemas.openxmlformats.org/officeDocument/2006/math">
                    <m:r>
                      <a:rPr lang="en-US" sz="3000" i="1" smtClean="0">
                        <a:latin typeface="Cambria Math" panose="02040503050406030204" pitchFamily="18" charset="0"/>
                        <a:ea typeface="Cambria Math" panose="02040503050406030204" pitchFamily="18" charset="0"/>
                        <a:cs typeface="Arial" panose="020B0604020202020204" pitchFamily="34" charset="0"/>
                      </a:rPr>
                      <m:t>𝜇</m:t>
                    </m:r>
                  </m:oMath>
                </a14:m>
                <a:r>
                  <a:rPr lang="en-US" sz="3000" dirty="0">
                    <a:latin typeface="Neue Haas Grotesk Text Pro" panose="020B0504020202020204" pitchFamily="34" charset="0"/>
                    <a:cs typeface="Arial" panose="020B0604020202020204" pitchFamily="34" charset="0"/>
                  </a:rPr>
                  <a:t> is the permeability of free space and </a:t>
                </a:r>
                <a14:m>
                  <m:oMath xmlns:m="http://schemas.openxmlformats.org/officeDocument/2006/math">
                    <m:r>
                      <a:rPr lang="en-US" sz="3000" i="1" dirty="0">
                        <a:latin typeface="Cambria Math" panose="02040503050406030204" pitchFamily="18" charset="0"/>
                        <a:ea typeface="Cambria Math" panose="02040503050406030204" pitchFamily="18" charset="0"/>
                        <a:cs typeface="Arial" panose="020B0604020202020204" pitchFamily="34" charset="0"/>
                      </a:rPr>
                      <m:t>𝜎</m:t>
                    </m:r>
                  </m:oMath>
                </a14:m>
                <a:r>
                  <a:rPr lang="en-US" sz="3000" dirty="0">
                    <a:latin typeface="Neue Haas Grotesk Text Pro" panose="020B0504020202020204" pitchFamily="34" charset="0"/>
                    <a:cs typeface="Arial" panose="020B0604020202020204" pitchFamily="34" charset="0"/>
                  </a:rPr>
                  <a:t> is the electric conductivity. Eq (4) describes the propagation of light waves in material. The light wave interacts with electrons and sets them into oscillations along the electric field vector direction. The oscillating electrons then collide with neighboring atoms. Consequently, the light wave’s energy is then transferred from photons to electrons and then ions. This process is known as the collisional damping of light waves and is uniquely described by the dielectric function </a:t>
                </a:r>
                <a14:m>
                  <m:oMath xmlns:m="http://schemas.openxmlformats.org/officeDocument/2006/math">
                    <m:r>
                      <a:rPr lang="en-US" sz="3000" i="1" smtClean="0">
                        <a:latin typeface="Cambria Math" panose="02040503050406030204" pitchFamily="18" charset="0"/>
                        <a:ea typeface="Cambria Math" panose="02040503050406030204" pitchFamily="18" charset="0"/>
                        <a:cs typeface="Arial" panose="020B0604020202020204" pitchFamily="34" charset="0"/>
                      </a:rPr>
                      <m:t>𝜀</m:t>
                    </m:r>
                    <m:r>
                      <a:rPr lang="en-US" sz="3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3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3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3000" b="0" i="1" smtClean="0">
                            <a:latin typeface="Cambria Math" panose="02040503050406030204" pitchFamily="18" charset="0"/>
                            <a:ea typeface="Cambria Math" panose="02040503050406030204" pitchFamily="18" charset="0"/>
                            <a:cs typeface="Arial" panose="020B0604020202020204" pitchFamily="34" charset="0"/>
                          </a:rPr>
                          <m:t>2</m:t>
                        </m:r>
                      </m:sup>
                    </m:sSup>
                  </m:oMath>
                </a14:m>
                <a:r>
                  <a:rPr lang="en-US" sz="3000" dirty="0">
                    <a:latin typeface="Neue Haas Grotesk Text Pro" panose="020B0504020202020204" pitchFamily="34" charset="0"/>
                    <a:cs typeface="Arial" panose="020B0604020202020204" pitchFamily="34" charset="0"/>
                  </a:rPr>
                  <a:t>. In our 1-D IPF modeling, the non-linear polarization term </a:t>
                </a:r>
                <a14:m>
                  <m:oMath xmlns:m="http://schemas.openxmlformats.org/officeDocument/2006/math">
                    <m:sSub>
                      <m:sSubPr>
                        <m:ctrlPr>
                          <a:rPr lang="en-US" sz="3000" i="1" dirty="0" smtClean="0">
                            <a:latin typeface="Cambria Math" panose="02040503050406030204" pitchFamily="18" charset="0"/>
                            <a:cs typeface="Arial" panose="020B0604020202020204" pitchFamily="34" charset="0"/>
                          </a:rPr>
                        </m:ctrlPr>
                      </m:sSubPr>
                      <m:e>
                        <m:r>
                          <a:rPr lang="en-US" sz="3000" b="0" i="1" dirty="0" smtClean="0">
                            <a:latin typeface="Cambria Math" panose="02040503050406030204" pitchFamily="18" charset="0"/>
                            <a:cs typeface="Arial" panose="020B0604020202020204" pitchFamily="34" charset="0"/>
                          </a:rPr>
                          <m:t>𝑃</m:t>
                        </m:r>
                      </m:e>
                      <m:sub>
                        <m:r>
                          <a:rPr lang="en-US" sz="3000" b="0" i="1" dirty="0" smtClean="0">
                            <a:latin typeface="Cambria Math" panose="02040503050406030204" pitchFamily="18" charset="0"/>
                            <a:cs typeface="Arial" panose="020B0604020202020204" pitchFamily="34" charset="0"/>
                          </a:rPr>
                          <m:t>𝑁𝐿</m:t>
                        </m:r>
                      </m:sub>
                    </m:sSub>
                    <m:r>
                      <a:rPr lang="en-US" sz="3000" i="1" dirty="0" smtClean="0">
                        <a:latin typeface="Cambria Math" panose="02040503050406030204" pitchFamily="18" charset="0"/>
                        <a:cs typeface="Arial" panose="020B0604020202020204" pitchFamily="34" charset="0"/>
                      </a:rPr>
                      <m:t> </m:t>
                    </m:r>
                  </m:oMath>
                </a14:m>
                <a:r>
                  <a:rPr lang="en-US" sz="3000" dirty="0">
                    <a:latin typeface="Neue Haas Grotesk Text Pro" panose="020B0504020202020204" pitchFamily="34" charset="0"/>
                    <a:cs typeface="Arial" panose="020B0604020202020204" pitchFamily="34" charset="0"/>
                  </a:rPr>
                  <a:t>and the transient current term driven by the conductivity </a:t>
                </a: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Arial" panose="020B0604020202020204" pitchFamily="34" charset="0"/>
                      </a:rPr>
                      <m:t>𝜎</m:t>
                    </m:r>
                  </m:oMath>
                </a14:m>
                <a:r>
                  <a:rPr lang="en-US" sz="3000" dirty="0">
                    <a:latin typeface="Neue Haas Grotesk Text Pro" panose="020B0504020202020204" pitchFamily="34" charset="0"/>
                    <a:cs typeface="Arial" panose="020B0604020202020204" pitchFamily="34" charset="0"/>
                  </a:rPr>
                  <a:t> are neglected in Eq (5). The incident electric field is described by: </a:t>
                </a:r>
              </a:p>
            </p:txBody>
          </p:sp>
        </mc:Choice>
        <mc:Fallback xmlns="">
          <p:sp>
            <p:nvSpPr>
              <p:cNvPr id="36" name="TextBox 35">
                <a:extLst>
                  <a:ext uri="{FF2B5EF4-FFF2-40B4-BE49-F238E27FC236}">
                    <a16:creationId xmlns:a16="http://schemas.microsoft.com/office/drawing/2014/main" id="{DDBEDB47-166B-6848-84AE-F3D4E3B5A1F6}"/>
                  </a:ext>
                </a:extLst>
              </p:cNvPr>
              <p:cNvSpPr txBox="1">
                <a:spLocks noRot="1" noChangeAspect="1" noMove="1" noResize="1" noEditPoints="1" noAdjustHandles="1" noChangeArrowheads="1" noChangeShapeType="1" noTextEdit="1"/>
              </p:cNvSpPr>
              <p:nvPr/>
            </p:nvSpPr>
            <p:spPr>
              <a:xfrm>
                <a:off x="15408960" y="17192463"/>
                <a:ext cx="13061950" cy="5632311"/>
              </a:xfrm>
              <a:prstGeom prst="rect">
                <a:avLst/>
              </a:prstGeom>
              <a:blipFill>
                <a:blip r:embed="rId3"/>
                <a:stretch>
                  <a:fillRect l="-1120" t="-1407" r="-1120" b="-2381"/>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4"/>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5"/>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332398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explicit Finite-Difference Time-Domain (FDTD) scheme was implemented to model the electromagnetic wave propagation in medium. The explicit scheme imposes a constraint on the time-step size “dt” so that the wave propagation distance within an allowed time-step size cannot exceed the grid size “dx” according to the Courant–Friedrichs–Lewy (CFL). The allowed wave propagation step size within a grid size “dx” is controlled by the CFL number.</a:t>
            </a:r>
          </a:p>
        </p:txBody>
      </p:sp>
      <p:sp>
        <p:nvSpPr>
          <p:cNvPr id="8" name="TextBox 7">
            <a:extLst>
              <a:ext uri="{FF2B5EF4-FFF2-40B4-BE49-F238E27FC236}">
                <a16:creationId xmlns:a16="http://schemas.microsoft.com/office/drawing/2014/main" id="{B675B585-A6F8-FB20-F728-4271A5979EB4}"/>
              </a:ext>
            </a:extLst>
          </p:cNvPr>
          <p:cNvSpPr txBox="1"/>
          <p:nvPr/>
        </p:nvSpPr>
        <p:spPr>
          <a:xfrm>
            <a:off x="29652909" y="17148689"/>
            <a:ext cx="13125773"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1-D electromagnetic wave solver was implemented over 10 cycles for a complex refractive index n = </a:t>
            </a:r>
            <a:r>
              <a:rPr lang="en-US" sz="3000" dirty="0" err="1">
                <a:latin typeface="Neue Haas Grotesk Text Pro" panose="020B0504020202020204" pitchFamily="34" charset="0"/>
                <a:cs typeface="Arial" panose="020B0604020202020204" pitchFamily="34" charset="0"/>
              </a:rPr>
              <a:t>n_R</a:t>
            </a:r>
            <a:r>
              <a:rPr lang="en-US" sz="3000" dirty="0">
                <a:latin typeface="Neue Haas Grotesk Text Pro" panose="020B0504020202020204" pitchFamily="34" charset="0"/>
                <a:cs typeface="Arial" panose="020B0604020202020204" pitchFamily="34" charset="0"/>
              </a:rPr>
              <a:t> + </a:t>
            </a:r>
            <a:r>
              <a:rPr lang="en-US" sz="3000" dirty="0" err="1">
                <a:latin typeface="Neue Haas Grotesk Text Pro" panose="020B0504020202020204" pitchFamily="34" charset="0"/>
                <a:cs typeface="Arial" panose="020B0604020202020204" pitchFamily="34" charset="0"/>
              </a:rPr>
              <a:t>n_I</a:t>
            </a:r>
            <a:r>
              <a:rPr lang="en-US" sz="3000" dirty="0">
                <a:latin typeface="Neue Haas Grotesk Text Pro" panose="020B0504020202020204" pitchFamily="34" charset="0"/>
                <a:cs typeface="Arial" panose="020B0604020202020204" pitchFamily="34" charset="0"/>
              </a:rPr>
              <a:t> = 1 + 0.125 and wavelength lambda = 351 nm. As shown in Fig. (3) we were able to accurately model the attenuation of the 1-D light wave propagating into a material. We are currently implementing a time-skipping strategy to speed up the code. Eventually will be implemented into ICF code and run by supercomputers.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7"/>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8"/>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9"/>
          <a:stretch>
            <a:fillRect/>
          </a:stretch>
        </p:blipFill>
        <p:spPr>
          <a:xfrm>
            <a:off x="4808360" y="22279932"/>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0"/>
          <a:stretch>
            <a:fillRect/>
          </a:stretch>
        </p:blipFill>
        <p:spPr>
          <a:xfrm>
            <a:off x="4299814" y="23389856"/>
            <a:ext cx="6266667" cy="1186667"/>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1"/>
          <a:stretch>
            <a:fillRect/>
          </a:stretch>
        </p:blipFill>
        <p:spPr>
          <a:xfrm>
            <a:off x="19906731" y="26179315"/>
            <a:ext cx="3473892" cy="1097936"/>
          </a:xfrm>
          <a:prstGeom prst="rect">
            <a:avLst/>
          </a:prstGeom>
        </p:spPr>
      </p:pic>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2"/>
          <a:stretch>
            <a:fillRect/>
          </a:stretch>
        </p:blipFill>
        <p:spPr>
          <a:xfrm>
            <a:off x="15554286" y="12641359"/>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3"/>
          <a:stretch>
            <a:fillRect/>
          </a:stretch>
        </p:blipFill>
        <p:spPr>
          <a:xfrm>
            <a:off x="15554286" y="15812867"/>
            <a:ext cx="9161547" cy="984771"/>
          </a:xfrm>
          <a:prstGeom prst="rect">
            <a:avLst/>
          </a:prstGeom>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757740"/>
            <a:ext cx="13061951" cy="193899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For future work, we can extend our solver into 2-D and 3-D to model the multi-dimensional wave propagation. We also plan to employ a two-temperature model to study and compare the heat transfer dynamics in material modeled by the wave solver and the ray tracing approach.</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20308538"/>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38" name="TextBox 37">
            <a:extLst>
              <a:ext uri="{FF2B5EF4-FFF2-40B4-BE49-F238E27FC236}">
                <a16:creationId xmlns:a16="http://schemas.microsoft.com/office/drawing/2014/main" id="{BA848D36-306E-6478-15E5-AAD599EA4A78}"/>
              </a:ext>
            </a:extLst>
          </p:cNvPr>
          <p:cNvSpPr txBox="1"/>
          <p:nvPr/>
        </p:nvSpPr>
        <p:spPr>
          <a:xfrm>
            <a:off x="1176340" y="20952047"/>
            <a:ext cx="13061950" cy="830997"/>
          </a:xfrm>
          <a:prstGeom prst="rect">
            <a:avLst/>
          </a:prstGeom>
          <a:noFill/>
        </p:spPr>
        <p:txBody>
          <a:bodyPr wrap="square" rtlCol="0">
            <a:spAutoFit/>
          </a:bodyPr>
          <a:lstStyle/>
          <a:p>
            <a:pPr algn="just"/>
            <a:r>
              <a:rPr lang="en-US" sz="2400" i="1" dirty="0">
                <a:latin typeface="Neue Haas Grotesk Text Pro" panose="020B0504020202020204" pitchFamily="34" charset="0"/>
                <a:cs typeface="Arial" panose="020B0604020202020204" pitchFamily="34" charset="0"/>
              </a:rPr>
              <a:t>Figure 1: Diagram of laser propagation and its interaction with material. This was the outcome we were looking for. The modeling equations are given below.</a:t>
            </a:r>
          </a:p>
        </p:txBody>
      </p:sp>
      <p:sp>
        <p:nvSpPr>
          <p:cNvPr id="41" name="TextBox 40">
            <a:extLst>
              <a:ext uri="{FF2B5EF4-FFF2-40B4-BE49-F238E27FC236}">
                <a16:creationId xmlns:a16="http://schemas.microsoft.com/office/drawing/2014/main" id="{B91D5692-DF05-EA51-732E-AE7B48260D5A}"/>
              </a:ext>
            </a:extLst>
          </p:cNvPr>
          <p:cNvSpPr txBox="1"/>
          <p:nvPr/>
        </p:nvSpPr>
        <p:spPr>
          <a:xfrm>
            <a:off x="20960571" y="14009401"/>
            <a:ext cx="3321126" cy="1569660"/>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2: Stencil diagram of the explicit finite difference scheme</a:t>
            </a:r>
          </a:p>
        </p:txBody>
      </p:sp>
      <p:pic>
        <p:nvPicPr>
          <p:cNvPr id="42" name="Picture 2" descr="equation">
            <a:extLst>
              <a:ext uri="{FF2B5EF4-FFF2-40B4-BE49-F238E27FC236}">
                <a16:creationId xmlns:a16="http://schemas.microsoft.com/office/drawing/2014/main" id="{9324A5DA-0883-CFB9-CBB9-62EB76F1564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554286" y="23028051"/>
            <a:ext cx="11254317" cy="56232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005281C-D638-13A7-E123-00D12141BE8D}"/>
              </a:ext>
            </a:extLst>
          </p:cNvPr>
          <p:cNvSpPr txBox="1"/>
          <p:nvPr/>
        </p:nvSpPr>
        <p:spPr>
          <a:xfrm>
            <a:off x="15335317" y="23907353"/>
            <a:ext cx="13061950" cy="240065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complex-valued incident electric field provides the initial boundary condition in the ghost cells, whereas the electric field inside the computational domain is initialized as zeroes. The Fourier analysis is applied to model the amplitude of the electric field vector. In 1-D, the reduced wave equation becomes:</a:t>
            </a:r>
          </a:p>
        </p:txBody>
      </p:sp>
      <p:sp>
        <p:nvSpPr>
          <p:cNvPr id="50" name="TextBox 49">
            <a:extLst>
              <a:ext uri="{FF2B5EF4-FFF2-40B4-BE49-F238E27FC236}">
                <a16:creationId xmlns:a16="http://schemas.microsoft.com/office/drawing/2014/main" id="{04AB9EA6-3632-BA14-8C28-9A3933FA2433}"/>
              </a:ext>
            </a:extLst>
          </p:cNvPr>
          <p:cNvSpPr txBox="1"/>
          <p:nvPr/>
        </p:nvSpPr>
        <p:spPr>
          <a:xfrm>
            <a:off x="15414625" y="27449854"/>
            <a:ext cx="13061950" cy="378565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Equation (7) accepts an exponentially decaying or growing solution. A positive sign in the refractive index corresponds to a growing wave amplitude whereas the negative sign corresponds to a decaying wave amplitude. In the absence of wave amplification processes caused by the nonlinear polarization effect, the negative sign is the correct solution to describe an attenuating wave for laser propagations in material. During the numerical update, the selection of the sign depends on the boundary condition.</a:t>
            </a:r>
          </a:p>
        </p:txBody>
      </p:sp>
      <p:sp>
        <p:nvSpPr>
          <p:cNvPr id="52" name="TextBox 51">
            <a:extLst>
              <a:ext uri="{FF2B5EF4-FFF2-40B4-BE49-F238E27FC236}">
                <a16:creationId xmlns:a16="http://schemas.microsoft.com/office/drawing/2014/main" id="{B80B95CF-6D03-5044-BD74-33E536823EA6}"/>
              </a:ext>
            </a:extLst>
          </p:cNvPr>
          <p:cNvSpPr txBox="1"/>
          <p:nvPr/>
        </p:nvSpPr>
        <p:spPr>
          <a:xfrm>
            <a:off x="10566481" y="16391242"/>
            <a:ext cx="3306466"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GHOST CELL</a:t>
            </a:r>
          </a:p>
        </p:txBody>
      </p:sp>
      <p:sp>
        <p:nvSpPr>
          <p:cNvPr id="53" name="TextBox 52">
            <a:extLst>
              <a:ext uri="{FF2B5EF4-FFF2-40B4-BE49-F238E27FC236}">
                <a16:creationId xmlns:a16="http://schemas.microsoft.com/office/drawing/2014/main" id="{FD2B95AA-0669-0272-1104-6B8EEA25C707}"/>
              </a:ext>
            </a:extLst>
          </p:cNvPr>
          <p:cNvSpPr txBox="1"/>
          <p:nvPr/>
        </p:nvSpPr>
        <p:spPr>
          <a:xfrm>
            <a:off x="2117576" y="17283760"/>
            <a:ext cx="4267283"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SIMULATION SPACE</a:t>
            </a:r>
          </a:p>
        </p:txBody>
      </p:sp>
      <p:cxnSp>
        <p:nvCxnSpPr>
          <p:cNvPr id="55" name="Straight Arrow Connector 54">
            <a:extLst>
              <a:ext uri="{FF2B5EF4-FFF2-40B4-BE49-F238E27FC236}">
                <a16:creationId xmlns:a16="http://schemas.microsoft.com/office/drawing/2014/main" id="{AF5F0190-6958-BA3C-74E8-736E7D8D576C}"/>
              </a:ext>
            </a:extLst>
          </p:cNvPr>
          <p:cNvCxnSpPr>
            <a:cxnSpLocks/>
          </p:cNvCxnSpPr>
          <p:nvPr/>
        </p:nvCxnSpPr>
        <p:spPr>
          <a:xfrm flipH="1">
            <a:off x="10273050" y="16852471"/>
            <a:ext cx="1852330" cy="5280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4C4A6D4-FEAE-1A5B-2B83-7AE1796764A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96270" y="24865534"/>
            <a:ext cx="5152751" cy="13178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8B32E16-577B-A383-C926-E4B8C23EC2D7}"/>
                  </a:ext>
                </a:extLst>
              </p:cNvPr>
              <p:cNvSpPr txBox="1"/>
              <p:nvPr/>
            </p:nvSpPr>
            <p:spPr>
              <a:xfrm>
                <a:off x="10924609" y="22308802"/>
                <a:ext cx="3165359" cy="64633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 (1)</m:t>
                      </m:r>
                    </m:oMath>
                  </m:oMathPara>
                </a14:m>
                <a:endParaRPr lang="en-US" sz="36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xmlns="">
          <p:sp>
            <p:nvSpPr>
              <p:cNvPr id="56" name="TextBox 55">
                <a:extLst>
                  <a:ext uri="{FF2B5EF4-FFF2-40B4-BE49-F238E27FC236}">
                    <a16:creationId xmlns:a16="http://schemas.microsoft.com/office/drawing/2014/main" id="{A8B32E16-577B-A383-C926-E4B8C23EC2D7}"/>
                  </a:ext>
                </a:extLst>
              </p:cNvPr>
              <p:cNvSpPr txBox="1">
                <a:spLocks noRot="1" noChangeAspect="1" noMove="1" noResize="1" noEditPoints="1" noAdjustHandles="1" noChangeArrowheads="1" noChangeShapeType="1" noTextEdit="1"/>
              </p:cNvSpPr>
              <p:nvPr/>
            </p:nvSpPr>
            <p:spPr>
              <a:xfrm>
                <a:off x="10924609" y="22308802"/>
                <a:ext cx="3165359" cy="646331"/>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0571796-64BB-4B0B-F647-1C655897F202}"/>
                  </a:ext>
                </a:extLst>
              </p:cNvPr>
              <p:cNvSpPr txBox="1"/>
              <p:nvPr/>
            </p:nvSpPr>
            <p:spPr>
              <a:xfrm>
                <a:off x="10927080" y="23647323"/>
                <a:ext cx="3165359" cy="64633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 (2)</m:t>
                      </m:r>
                    </m:oMath>
                  </m:oMathPara>
                </a14:m>
                <a:endParaRPr lang="en-US" sz="36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xmlns="">
          <p:sp>
            <p:nvSpPr>
              <p:cNvPr id="57" name="TextBox 56">
                <a:extLst>
                  <a:ext uri="{FF2B5EF4-FFF2-40B4-BE49-F238E27FC236}">
                    <a16:creationId xmlns:a16="http://schemas.microsoft.com/office/drawing/2014/main" id="{10571796-64BB-4B0B-F647-1C655897F202}"/>
                  </a:ext>
                </a:extLst>
              </p:cNvPr>
              <p:cNvSpPr txBox="1">
                <a:spLocks noRot="1" noChangeAspect="1" noMove="1" noResize="1" noEditPoints="1" noAdjustHandles="1" noChangeArrowheads="1" noChangeShapeType="1" noTextEdit="1"/>
              </p:cNvSpPr>
              <p:nvPr/>
            </p:nvSpPr>
            <p:spPr>
              <a:xfrm>
                <a:off x="10927080" y="23647323"/>
                <a:ext cx="3165359" cy="646331"/>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A8CDDD5D-A437-6A42-E6F6-E00A99BA44D5}"/>
                  </a:ext>
                </a:extLst>
              </p:cNvPr>
              <p:cNvSpPr txBox="1"/>
              <p:nvPr/>
            </p:nvSpPr>
            <p:spPr>
              <a:xfrm>
                <a:off x="10927080" y="25175868"/>
                <a:ext cx="3165359" cy="64633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3600" i="1" dirty="0" smtClean="0">
                          <a:latin typeface="Cambria Math" panose="02040503050406030204" pitchFamily="18" charset="0"/>
                          <a:ea typeface="Aktiv Grotesk" panose="020B0504020202020204" pitchFamily="34" charset="0"/>
                          <a:cs typeface="Aktiv Grotesk" panose="020B0504020202020204" pitchFamily="34" charset="0"/>
                        </a:rPr>
                        <m:t>. (3)</m:t>
                      </m:r>
                    </m:oMath>
                  </m:oMathPara>
                </a14:m>
                <a:endParaRPr lang="en-US" sz="36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xmlns="">
          <p:sp>
            <p:nvSpPr>
              <p:cNvPr id="58" name="TextBox 57">
                <a:extLst>
                  <a:ext uri="{FF2B5EF4-FFF2-40B4-BE49-F238E27FC236}">
                    <a16:creationId xmlns:a16="http://schemas.microsoft.com/office/drawing/2014/main" id="{A8CDDD5D-A437-6A42-E6F6-E00A99BA44D5}"/>
                  </a:ext>
                </a:extLst>
              </p:cNvPr>
              <p:cNvSpPr txBox="1">
                <a:spLocks noRot="1" noChangeAspect="1" noMove="1" noResize="1" noEditPoints="1" noAdjustHandles="1" noChangeArrowheads="1" noChangeShapeType="1" noTextEdit="1"/>
              </p:cNvSpPr>
              <p:nvPr/>
            </p:nvSpPr>
            <p:spPr>
              <a:xfrm>
                <a:off x="10927080" y="25175868"/>
                <a:ext cx="3165359" cy="646331"/>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C8B543B-100B-99ED-6B1C-1E78A1D6AB29}"/>
                  </a:ext>
                </a:extLst>
              </p:cNvPr>
              <p:cNvSpPr txBox="1"/>
              <p:nvPr/>
            </p:nvSpPr>
            <p:spPr>
              <a:xfrm>
                <a:off x="21594337" y="12671198"/>
                <a:ext cx="3165359" cy="64633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(4)</m:t>
                      </m:r>
                    </m:oMath>
                  </m:oMathPara>
                </a14:m>
                <a:endParaRPr lang="en-US" sz="36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xmlns="">
          <p:sp>
            <p:nvSpPr>
              <p:cNvPr id="59" name="TextBox 58">
                <a:extLst>
                  <a:ext uri="{FF2B5EF4-FFF2-40B4-BE49-F238E27FC236}">
                    <a16:creationId xmlns:a16="http://schemas.microsoft.com/office/drawing/2014/main" id="{6C8B543B-100B-99ED-6B1C-1E78A1D6AB29}"/>
                  </a:ext>
                </a:extLst>
              </p:cNvPr>
              <p:cNvSpPr txBox="1">
                <a:spLocks noRot="1" noChangeAspect="1" noMove="1" noResize="1" noEditPoints="1" noAdjustHandles="1" noChangeArrowheads="1" noChangeShapeType="1" noTextEdit="1"/>
              </p:cNvSpPr>
              <p:nvPr/>
            </p:nvSpPr>
            <p:spPr>
              <a:xfrm>
                <a:off x="21594337" y="12671198"/>
                <a:ext cx="3165359" cy="646331"/>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30EF78B-6F92-DBC8-06CB-286007F54970}"/>
                  </a:ext>
                </a:extLst>
              </p:cNvPr>
              <p:cNvSpPr txBox="1"/>
              <p:nvPr/>
            </p:nvSpPr>
            <p:spPr>
              <a:xfrm>
                <a:off x="23133153" y="15666017"/>
                <a:ext cx="3165359" cy="523220"/>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2800" b="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2800" b="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2800" b="0" i="1" dirty="0" smtClean="0">
                          <a:latin typeface="Cambria Math" panose="02040503050406030204" pitchFamily="18" charset="0"/>
                          <a:ea typeface="Aktiv Grotesk" panose="020B0504020202020204" pitchFamily="34" charset="0"/>
                          <a:cs typeface="Aktiv Grotesk" panose="020B0504020202020204" pitchFamily="34" charset="0"/>
                        </a:rPr>
                        <m:t>. (5)</m:t>
                      </m:r>
                    </m:oMath>
                  </m:oMathPara>
                </a14:m>
                <a:endParaRPr lang="en-US" sz="28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xmlns="">
          <p:sp>
            <p:nvSpPr>
              <p:cNvPr id="60" name="TextBox 59">
                <a:extLst>
                  <a:ext uri="{FF2B5EF4-FFF2-40B4-BE49-F238E27FC236}">
                    <a16:creationId xmlns:a16="http://schemas.microsoft.com/office/drawing/2014/main" id="{630EF78B-6F92-DBC8-06CB-286007F54970}"/>
                  </a:ext>
                </a:extLst>
              </p:cNvPr>
              <p:cNvSpPr txBox="1">
                <a:spLocks noRot="1" noChangeAspect="1" noMove="1" noResize="1" noEditPoints="1" noAdjustHandles="1" noChangeArrowheads="1" noChangeShapeType="1" noTextEdit="1"/>
              </p:cNvSpPr>
              <p:nvPr/>
            </p:nvSpPr>
            <p:spPr>
              <a:xfrm>
                <a:off x="23133153" y="15666017"/>
                <a:ext cx="3165359" cy="523220"/>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7EFAF178-974A-2BC0-E315-3E83C8A401C5}"/>
                  </a:ext>
                </a:extLst>
              </p:cNvPr>
              <p:cNvSpPr txBox="1"/>
              <p:nvPr/>
            </p:nvSpPr>
            <p:spPr>
              <a:xfrm>
                <a:off x="25613364" y="22988378"/>
                <a:ext cx="3165359" cy="64633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(6)</m:t>
                      </m:r>
                    </m:oMath>
                  </m:oMathPara>
                </a14:m>
                <a:endParaRPr lang="en-US" sz="36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xmlns="">
          <p:sp>
            <p:nvSpPr>
              <p:cNvPr id="61" name="TextBox 60">
                <a:extLst>
                  <a:ext uri="{FF2B5EF4-FFF2-40B4-BE49-F238E27FC236}">
                    <a16:creationId xmlns:a16="http://schemas.microsoft.com/office/drawing/2014/main" id="{7EFAF178-974A-2BC0-E315-3E83C8A401C5}"/>
                  </a:ext>
                </a:extLst>
              </p:cNvPr>
              <p:cNvSpPr txBox="1">
                <a:spLocks noRot="1" noChangeAspect="1" noMove="1" noResize="1" noEditPoints="1" noAdjustHandles="1" noChangeArrowheads="1" noChangeShapeType="1" noTextEdit="1"/>
              </p:cNvSpPr>
              <p:nvPr/>
            </p:nvSpPr>
            <p:spPr>
              <a:xfrm>
                <a:off x="25613364" y="22988378"/>
                <a:ext cx="3165359" cy="646331"/>
              </a:xfrm>
              <a:prstGeom prst="rect">
                <a:avLst/>
              </a:prstGeom>
              <a:blipFill>
                <a:blip r:embed="rId21"/>
                <a:stretch>
                  <a:fillRect/>
                </a:stretch>
              </a:blipFill>
            </p:spPr>
            <p:txBody>
              <a:bodyPr/>
              <a:lstStyle/>
              <a:p>
                <a:r>
                  <a:rPr lang="en-US">
                    <a:noFill/>
                  </a:rPr>
                  <a:t> </a:t>
                </a:r>
              </a:p>
            </p:txBody>
          </p:sp>
        </mc:Fallback>
      </mc:AlternateContent>
      <p:pic>
        <p:nvPicPr>
          <p:cNvPr id="1025" name="Picture 1024" descr="A red and black sound wave">
            <a:extLst>
              <a:ext uri="{FF2B5EF4-FFF2-40B4-BE49-F238E27FC236}">
                <a16:creationId xmlns:a16="http://schemas.microsoft.com/office/drawing/2014/main" id="{CC94970B-5BBB-F2E0-D8F4-71F79745C2BB}"/>
              </a:ext>
            </a:extLst>
          </p:cNvPr>
          <p:cNvPicPr>
            <a:picLocks noChangeAspect="1"/>
          </p:cNvPicPr>
          <p:nvPr/>
        </p:nvPicPr>
        <p:blipFill>
          <a:blip r:embed="rId22"/>
          <a:stretch>
            <a:fillRect/>
          </a:stretch>
        </p:blipFill>
        <p:spPr>
          <a:xfrm>
            <a:off x="1436297" y="16936730"/>
            <a:ext cx="12326255" cy="3800783"/>
          </a:xfrm>
          <a:prstGeom prst="rect">
            <a:avLst/>
          </a:prstGeom>
        </p:spPr>
      </p:pic>
      <p:pic>
        <p:nvPicPr>
          <p:cNvPr id="1032" name="Picture 1031" descr="A blue dots on a black background">
            <a:extLst>
              <a:ext uri="{FF2B5EF4-FFF2-40B4-BE49-F238E27FC236}">
                <a16:creationId xmlns:a16="http://schemas.microsoft.com/office/drawing/2014/main" id="{EE5AF0CE-7BB7-8683-323D-7ECE922331A6}"/>
              </a:ext>
            </a:extLst>
          </p:cNvPr>
          <p:cNvPicPr>
            <a:picLocks noChangeAspect="1"/>
          </p:cNvPicPr>
          <p:nvPr/>
        </p:nvPicPr>
        <p:blipFill>
          <a:blip r:embed="rId23"/>
          <a:stretch>
            <a:fillRect/>
          </a:stretch>
        </p:blipFill>
        <p:spPr>
          <a:xfrm>
            <a:off x="24702591" y="12121372"/>
            <a:ext cx="4152332" cy="4499599"/>
          </a:xfrm>
          <a:prstGeom prst="rect">
            <a:avLst/>
          </a:prstGeom>
        </p:spPr>
      </p:pic>
      <p:pic>
        <p:nvPicPr>
          <p:cNvPr id="1033" name="Picture 4">
            <a:extLst>
              <a:ext uri="{FF2B5EF4-FFF2-40B4-BE49-F238E27FC236}">
                <a16:creationId xmlns:a16="http://schemas.microsoft.com/office/drawing/2014/main" id="{E27F3DCA-5DF6-A123-A242-0E640F79159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116055" y="31129371"/>
            <a:ext cx="6956563" cy="66529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35" name="TextBox 1034">
                <a:extLst>
                  <a:ext uri="{FF2B5EF4-FFF2-40B4-BE49-F238E27FC236}">
                    <a16:creationId xmlns:a16="http://schemas.microsoft.com/office/drawing/2014/main" id="{5CE10A56-CEB1-487D-0932-CC3F58649B0C}"/>
                  </a:ext>
                </a:extLst>
              </p:cNvPr>
              <p:cNvSpPr txBox="1"/>
              <p:nvPr/>
            </p:nvSpPr>
            <p:spPr>
              <a:xfrm>
                <a:off x="23783674" y="26459844"/>
                <a:ext cx="3165359" cy="64633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(7)</m:t>
                      </m:r>
                    </m:oMath>
                  </m:oMathPara>
                </a14:m>
                <a:endParaRPr lang="en-US" sz="36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xmlns="">
          <p:sp>
            <p:nvSpPr>
              <p:cNvPr id="1035" name="TextBox 1034">
                <a:extLst>
                  <a:ext uri="{FF2B5EF4-FFF2-40B4-BE49-F238E27FC236}">
                    <a16:creationId xmlns:a16="http://schemas.microsoft.com/office/drawing/2014/main" id="{5CE10A56-CEB1-487D-0932-CC3F58649B0C}"/>
                  </a:ext>
                </a:extLst>
              </p:cNvPr>
              <p:cNvSpPr txBox="1">
                <a:spLocks noRot="1" noChangeAspect="1" noMove="1" noResize="1" noEditPoints="1" noAdjustHandles="1" noChangeArrowheads="1" noChangeShapeType="1" noTextEdit="1"/>
              </p:cNvSpPr>
              <p:nvPr/>
            </p:nvSpPr>
            <p:spPr>
              <a:xfrm>
                <a:off x="23783674" y="26459844"/>
                <a:ext cx="3165359" cy="646331"/>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6" name="TextBox 1035">
                <a:extLst>
                  <a:ext uri="{FF2B5EF4-FFF2-40B4-BE49-F238E27FC236}">
                    <a16:creationId xmlns:a16="http://schemas.microsoft.com/office/drawing/2014/main" id="{2EC3FF63-03B8-1310-7439-19700B4FA111}"/>
                  </a:ext>
                </a:extLst>
              </p:cNvPr>
              <p:cNvSpPr txBox="1"/>
              <p:nvPr/>
            </p:nvSpPr>
            <p:spPr>
              <a:xfrm>
                <a:off x="24759696" y="31088344"/>
                <a:ext cx="3165359" cy="64633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𝐸𝑞</m:t>
                      </m:r>
                      <m:r>
                        <a:rPr lang="en-US" sz="3600" b="0" i="1" dirty="0" smtClean="0">
                          <a:latin typeface="Cambria Math" panose="02040503050406030204" pitchFamily="18" charset="0"/>
                          <a:ea typeface="Aktiv Grotesk" panose="020B0504020202020204" pitchFamily="34" charset="0"/>
                          <a:cs typeface="Aktiv Grotesk" panose="020B0504020202020204" pitchFamily="34" charset="0"/>
                        </a:rPr>
                        <m:t>. (8)</m:t>
                      </m:r>
                    </m:oMath>
                  </m:oMathPara>
                </a14:m>
                <a:endParaRPr lang="en-US" sz="3600" dirty="0">
                  <a:latin typeface="Neue Haas Grotesk Text Pro" panose="020B0504020202020204" pitchFamily="34" charset="0"/>
                  <a:ea typeface="Aktiv Grotesk" panose="020B0504020202020204" pitchFamily="34" charset="0"/>
                  <a:cs typeface="Aktiv Grotesk" panose="020B0504020202020204" pitchFamily="34" charset="0"/>
                </a:endParaRPr>
              </a:p>
            </p:txBody>
          </p:sp>
        </mc:Choice>
        <mc:Fallback xmlns="">
          <p:sp>
            <p:nvSpPr>
              <p:cNvPr id="1036" name="TextBox 1035">
                <a:extLst>
                  <a:ext uri="{FF2B5EF4-FFF2-40B4-BE49-F238E27FC236}">
                    <a16:creationId xmlns:a16="http://schemas.microsoft.com/office/drawing/2014/main" id="{2EC3FF63-03B8-1310-7439-19700B4FA111}"/>
                  </a:ext>
                </a:extLst>
              </p:cNvPr>
              <p:cNvSpPr txBox="1">
                <a:spLocks noRot="1" noChangeAspect="1" noMove="1" noResize="1" noEditPoints="1" noAdjustHandles="1" noChangeArrowheads="1" noChangeShapeType="1" noTextEdit="1"/>
              </p:cNvSpPr>
              <p:nvPr/>
            </p:nvSpPr>
            <p:spPr>
              <a:xfrm>
                <a:off x="24759696" y="31088344"/>
                <a:ext cx="3165359" cy="646331"/>
              </a:xfrm>
              <a:prstGeom prst="rect">
                <a:avLst/>
              </a:prstGeom>
              <a:blipFill>
                <a:blip r:embed="rId26"/>
                <a:stretch>
                  <a:fillRect/>
                </a:stretch>
              </a:blipFill>
            </p:spPr>
            <p:txBody>
              <a:bodyPr/>
              <a:lstStyle/>
              <a:p>
                <a:r>
                  <a:rPr lang="en-US">
                    <a:noFill/>
                  </a:rPr>
                  <a:t> </a:t>
                </a:r>
              </a:p>
            </p:txBody>
          </p:sp>
        </mc:Fallback>
      </mc:AlternateContent>
      <p:pic>
        <p:nvPicPr>
          <p:cNvPr id="1037" name="Picture 6">
            <a:extLst>
              <a:ext uri="{FF2B5EF4-FFF2-40B4-BE49-F238E27FC236}">
                <a16:creationId xmlns:a16="http://schemas.microsoft.com/office/drawing/2014/main" id="{2B5C0DDA-7266-89EB-3B5D-76D64A5238B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070164" y="9325065"/>
            <a:ext cx="9078936" cy="71469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qr code on a white background&#10;&#10;Description automatically generated">
            <a:extLst>
              <a:ext uri="{FF2B5EF4-FFF2-40B4-BE49-F238E27FC236}">
                <a16:creationId xmlns:a16="http://schemas.microsoft.com/office/drawing/2014/main" id="{B678E869-1016-5490-0ED9-0700DAB14528}"/>
              </a:ext>
            </a:extLst>
          </p:cNvPr>
          <p:cNvPicPr>
            <a:picLocks noChangeAspect="1"/>
          </p:cNvPicPr>
          <p:nvPr/>
        </p:nvPicPr>
        <p:blipFill>
          <a:blip r:embed="rId28"/>
          <a:stretch>
            <a:fillRect/>
          </a:stretch>
        </p:blipFill>
        <p:spPr>
          <a:xfrm>
            <a:off x="24170243" y="4497287"/>
            <a:ext cx="1866322" cy="1866322"/>
          </a:xfrm>
          <a:prstGeom prst="rect">
            <a:avLst/>
          </a:prstGeom>
        </p:spPr>
      </p:pic>
    </p:spTree>
    <p:extLst>
      <p:ext uri="{BB962C8B-B14F-4D97-AF65-F5344CB8AC3E}">
        <p14:creationId xmlns:p14="http://schemas.microsoft.com/office/powerpoint/2010/main" val="1211157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9233DF52-09F2-DEA0-E894-5AA01A14AF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60679" y="12623378"/>
            <a:ext cx="4049444" cy="4388310"/>
          </a:xfrm>
          <a:prstGeom prst="rect">
            <a:avLst/>
          </a:prstGeom>
        </p:spPr>
      </p:pic>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53428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8983486"/>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4096115"/>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421367"/>
            <a:ext cx="13061951" cy="1384995"/>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L. V. </a:t>
            </a:r>
            <a:r>
              <a:rPr lang="en-US" sz="2800" dirty="0" err="1">
                <a:latin typeface="Neue Haas Grotesk Text Pro" panose="020B0504020202020204" pitchFamily="34" charset="0"/>
                <a:cs typeface="Arial" panose="020B0604020202020204" pitchFamily="34" charset="0"/>
              </a:rPr>
              <a:t>Keldysh</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a:t>
            </a:r>
            <a:r>
              <a:rPr lang="en-US" sz="2800" u="sng" dirty="0">
                <a:latin typeface="Neue Haas Grotesk Text Pro" panose="020B0504020202020204" pitchFamily="34" charset="0"/>
                <a:cs typeface="Arial" panose="020B0604020202020204" pitchFamily="34" charset="0"/>
              </a:rPr>
              <a:t>122</a:t>
            </a:r>
            <a:r>
              <a:rPr lang="en-US" sz="2800" dirty="0">
                <a:latin typeface="Neue Haas Grotesk Text Pro" panose="020B0504020202020204" pitchFamily="34" charset="0"/>
                <a:cs typeface="Arial" panose="020B0604020202020204" pitchFamily="34" charset="0"/>
              </a:rPr>
              <a:t>, 449–455 (2016). </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608213"/>
                <a:ext cx="13061948" cy="5170646"/>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Equations (1) – (3) contribute to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and transmissions while the imaginary part accounts for absorptions. In </a:t>
                </a:r>
                <a:r>
                  <a:rPr lang="en-US" sz="3000" dirty="0" err="1">
                    <a:latin typeface="Neue Haas Grotesk Text Pro" panose="020B0504020202020204" pitchFamily="34" charset="0"/>
                    <a:ea typeface="Aktiv Grotesk" panose="020B0504020202020204" pitchFamily="34" charset="0"/>
                    <a:cs typeface="Aktiv Grotesk" panose="020B0504020202020204" pitchFamily="34" charset="0"/>
                  </a:rPr>
                  <a:t>Eqs</a:t>
                </a:r>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(2) - (3)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and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are electron heat capacities and ion heat capacities at the constant volume, respectively.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temperature</a:t>
                </a:r>
                <a:r>
                  <a:rPr lang="en-US" sz="3000" dirty="0">
                    <a:ea typeface="Aktiv Grotesk" panose="020B0504020202020204" pitchFamily="34" charset="0"/>
                    <a:cs typeface="Aktiv Grotesk" panose="020B0504020202020204" pitchFamily="34" charset="0"/>
                  </a:rPr>
                  <a:t>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and the ion temperature</a:t>
                </a:r>
                <a:r>
                  <a:rPr lang="en-US" sz="3000" dirty="0">
                    <a:ea typeface="Aktiv Grotesk" panose="020B0504020202020204" pitchFamily="34" charset="0"/>
                    <a:cs typeface="Aktiv Grotesk" panose="020B0504020202020204" pitchFamily="34" charset="0"/>
                  </a:rPr>
                  <a:t> </a:t>
                </a:r>
                <a14:m>
                  <m:oMath xmlns:m="http://schemas.openxmlformats.org/officeDocument/2006/math">
                    <m:sSub>
                      <m:sSubPr>
                        <m:ctrlPr>
                          <a:rPr lang="en-US" sz="3000" i="1">
                            <a:latin typeface="Cambria Math" panose="02040503050406030204" pitchFamily="18" charset="0"/>
                            <a:ea typeface="Aktiv Grotesk" panose="020B0504020202020204" pitchFamily="34" charset="0"/>
                            <a:cs typeface="Aktiv Grotesk" panose="020B0504020202020204" pitchFamily="34" charset="0"/>
                          </a:rPr>
                        </m:ctrlPr>
                      </m:sSubPr>
                      <m:e>
                        <m:r>
                          <a:rPr lang="en-US" sz="3000" i="1">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i="1">
                            <a:latin typeface="Cambria Math" panose="02040503050406030204" pitchFamily="18" charset="0"/>
                            <a:ea typeface="Aktiv Grotesk" panose="020B0504020202020204" pitchFamily="34" charset="0"/>
                            <a:cs typeface="Aktiv Grotesk" panose="020B0504020202020204" pitchFamily="34" charset="0"/>
                          </a:rPr>
                          <m:t>𝑖</m:t>
                        </m:r>
                      </m:sub>
                    </m:sSub>
                    <m:r>
                      <a:rPr lang="en-US" sz="3000" b="0" i="0" smtClean="0">
                        <a:latin typeface="Cambria Math" panose="02040503050406030204" pitchFamily="18" charset="0"/>
                        <a:ea typeface="Aktiv Grotesk" panose="020B0504020202020204" pitchFamily="34" charset="0"/>
                        <a:cs typeface="Aktiv Grotesk" panose="020B0504020202020204" pitchFamily="34" charset="0"/>
                      </a:rPr>
                      <m:t>.</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The </a:t>
                </a:r>
                <a:r>
                  <a:rPr lang="en-US" sz="3000" dirty="0" err="1">
                    <a:latin typeface="Neue Haas Grotesk Text Pro" panose="020B0504020202020204" pitchFamily="34" charset="0"/>
                    <a:ea typeface="Aktiv Grotesk" panose="020B0504020202020204" pitchFamily="34" charset="0"/>
                    <a:cs typeface="Aktiv Grotesk" panose="020B0504020202020204" pitchFamily="34" charset="0"/>
                  </a:rPr>
                  <a:t>Drude</a:t>
                </a:r>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model is used to model the rate of laser energy absorption caused by the collisional damping of the light wave, which is determined by the source term </a:t>
                </a:r>
                <a14:m>
                  <m:oMath xmlns:m="http://schemas.openxmlformats.org/officeDocument/2006/math">
                    <m:r>
                      <a:rPr lang="en-US" sz="3000" i="1" dirty="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Modeling of multi-photon ionization can be found in Ref [1].</a:t>
                </a:r>
              </a:p>
            </p:txBody>
          </p:sp>
        </mc:Choice>
        <mc:Fallback xmlns="">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608213"/>
                <a:ext cx="13061948" cy="5170646"/>
              </a:xfrm>
              <a:prstGeom prst="rect">
                <a:avLst/>
              </a:prstGeom>
              <a:blipFill>
                <a:blip r:embed="rId4"/>
                <a:stretch>
                  <a:fillRect l="-1120" t="-1533" r="-1073" b="-2712"/>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36565" y="15743477"/>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3: Simulation of light wave propagating into material undergoing collisional damping.</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DBEDB47-166B-6848-84AE-F3D4E3B5A1F6}"/>
                  </a:ext>
                </a:extLst>
              </p:cNvPr>
              <p:cNvSpPr txBox="1"/>
              <p:nvPr/>
            </p:nvSpPr>
            <p:spPr>
              <a:xfrm>
                <a:off x="15408960" y="17207873"/>
                <a:ext cx="13061950" cy="4708981"/>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(DEFINE 4 Variables in eq 4). Eq (4) describes the propagation of light waves in material. The light wave interacts with electrons and sets them into oscillations along the electric field vector direction. The oscillating electrons then collide with neighboring atoms. Consequently, the light wave’s energy is then transferred from photons to electrons and then ions. This process is known as the collisional damping of light waves and is uniquely described by the dielectric function </a:t>
                </a:r>
                <a14:m>
                  <m:oMath xmlns:m="http://schemas.openxmlformats.org/officeDocument/2006/math">
                    <m:r>
                      <a:rPr lang="en-US" sz="3000" i="1" smtClean="0">
                        <a:latin typeface="Cambria Math" panose="02040503050406030204" pitchFamily="18" charset="0"/>
                        <a:ea typeface="Cambria Math" panose="02040503050406030204" pitchFamily="18" charset="0"/>
                        <a:cs typeface="Arial" panose="020B0604020202020204" pitchFamily="34" charset="0"/>
                      </a:rPr>
                      <m:t>𝜀</m:t>
                    </m:r>
                    <m:r>
                      <a:rPr lang="en-US" sz="3000" b="0" i="1" smtClean="0">
                        <a:latin typeface="Cambria Math" panose="02040503050406030204" pitchFamily="18" charset="0"/>
                        <a:ea typeface="Cambria Math" panose="02040503050406030204" pitchFamily="18" charset="0"/>
                        <a:cs typeface="Arial" panose="020B0604020202020204" pitchFamily="34" charset="0"/>
                      </a:rPr>
                      <m:t>=</m:t>
                    </m:r>
                    <m:sSup>
                      <m:sSupPr>
                        <m:ctrlPr>
                          <a:rPr lang="en-US" sz="3000" b="0" i="1" smtClean="0">
                            <a:latin typeface="Cambria Math" panose="02040503050406030204" pitchFamily="18" charset="0"/>
                            <a:ea typeface="Cambria Math" panose="02040503050406030204" pitchFamily="18" charset="0"/>
                            <a:cs typeface="Arial" panose="020B0604020202020204" pitchFamily="34" charset="0"/>
                          </a:rPr>
                        </m:ctrlPr>
                      </m:sSupPr>
                      <m:e>
                        <m:r>
                          <a:rPr lang="en-US" sz="3000" b="0" i="1" smtClean="0">
                            <a:latin typeface="Cambria Math" panose="02040503050406030204" pitchFamily="18" charset="0"/>
                            <a:ea typeface="Cambria Math" panose="02040503050406030204" pitchFamily="18" charset="0"/>
                            <a:cs typeface="Arial" panose="020B0604020202020204" pitchFamily="34" charset="0"/>
                          </a:rPr>
                          <m:t>𝑛</m:t>
                        </m:r>
                      </m:e>
                      <m:sup>
                        <m:r>
                          <a:rPr lang="en-US" sz="3000" b="0" i="1" smtClean="0">
                            <a:latin typeface="Cambria Math" panose="02040503050406030204" pitchFamily="18" charset="0"/>
                            <a:ea typeface="Cambria Math" panose="02040503050406030204" pitchFamily="18" charset="0"/>
                            <a:cs typeface="Arial" panose="020B0604020202020204" pitchFamily="34" charset="0"/>
                          </a:rPr>
                          <m:t>2</m:t>
                        </m:r>
                      </m:sup>
                    </m:sSup>
                  </m:oMath>
                </a14:m>
                <a:r>
                  <a:rPr lang="en-US" sz="3000" dirty="0">
                    <a:latin typeface="Neue Haas Grotesk Text Pro" panose="020B0504020202020204" pitchFamily="34" charset="0"/>
                    <a:cs typeface="Arial" panose="020B0604020202020204" pitchFamily="34" charset="0"/>
                  </a:rPr>
                  <a:t>. In our 1-D IPF modeling, the non-linear polarization term </a:t>
                </a:r>
                <a14:m>
                  <m:oMath xmlns:m="http://schemas.openxmlformats.org/officeDocument/2006/math">
                    <m:sSub>
                      <m:sSubPr>
                        <m:ctrlPr>
                          <a:rPr lang="en-US" sz="3000" i="1" dirty="0" smtClean="0">
                            <a:latin typeface="Cambria Math" panose="02040503050406030204" pitchFamily="18" charset="0"/>
                            <a:cs typeface="Arial" panose="020B0604020202020204" pitchFamily="34" charset="0"/>
                          </a:rPr>
                        </m:ctrlPr>
                      </m:sSubPr>
                      <m:e>
                        <m:r>
                          <a:rPr lang="en-US" sz="3000" b="0" i="1" dirty="0" smtClean="0">
                            <a:latin typeface="Cambria Math" panose="02040503050406030204" pitchFamily="18" charset="0"/>
                            <a:cs typeface="Arial" panose="020B0604020202020204" pitchFamily="34" charset="0"/>
                          </a:rPr>
                          <m:t>𝑃</m:t>
                        </m:r>
                      </m:e>
                      <m:sub>
                        <m:r>
                          <a:rPr lang="en-US" sz="3000" b="0" i="1" dirty="0" smtClean="0">
                            <a:latin typeface="Cambria Math" panose="02040503050406030204" pitchFamily="18" charset="0"/>
                            <a:cs typeface="Arial" panose="020B0604020202020204" pitchFamily="34" charset="0"/>
                          </a:rPr>
                          <m:t>𝑁𝐿</m:t>
                        </m:r>
                      </m:sub>
                    </m:sSub>
                    <m:r>
                      <a:rPr lang="en-US" sz="3000" i="1" dirty="0" smtClean="0">
                        <a:latin typeface="Cambria Math" panose="02040503050406030204" pitchFamily="18" charset="0"/>
                        <a:cs typeface="Arial" panose="020B0604020202020204" pitchFamily="34" charset="0"/>
                      </a:rPr>
                      <m:t> </m:t>
                    </m:r>
                  </m:oMath>
                </a14:m>
                <a:r>
                  <a:rPr lang="en-US" sz="3000" dirty="0">
                    <a:latin typeface="Neue Haas Grotesk Text Pro" panose="020B0504020202020204" pitchFamily="34" charset="0"/>
                    <a:cs typeface="Arial" panose="020B0604020202020204" pitchFamily="34" charset="0"/>
                  </a:rPr>
                  <a:t>and the transient current term driven by the conductivity </a:t>
                </a:r>
                <a14:m>
                  <m:oMath xmlns:m="http://schemas.openxmlformats.org/officeDocument/2006/math">
                    <m:r>
                      <a:rPr lang="en-US" sz="3000" i="1" dirty="0" smtClean="0">
                        <a:latin typeface="Cambria Math" panose="02040503050406030204" pitchFamily="18" charset="0"/>
                        <a:ea typeface="Cambria Math" panose="02040503050406030204" pitchFamily="18" charset="0"/>
                        <a:cs typeface="Arial" panose="020B0604020202020204" pitchFamily="34" charset="0"/>
                      </a:rPr>
                      <m:t>𝜎</m:t>
                    </m:r>
                  </m:oMath>
                </a14:m>
                <a:r>
                  <a:rPr lang="en-US" sz="3000" dirty="0">
                    <a:latin typeface="Neue Haas Grotesk Text Pro" panose="020B0504020202020204" pitchFamily="34" charset="0"/>
                    <a:cs typeface="Arial" panose="020B0604020202020204" pitchFamily="34" charset="0"/>
                  </a:rPr>
                  <a:t> are neglected in Eq (5). The incident electric field is described by: </a:t>
                </a:r>
              </a:p>
            </p:txBody>
          </p:sp>
        </mc:Choice>
        <mc:Fallback xmlns="">
          <p:sp>
            <p:nvSpPr>
              <p:cNvPr id="36" name="TextBox 35">
                <a:extLst>
                  <a:ext uri="{FF2B5EF4-FFF2-40B4-BE49-F238E27FC236}">
                    <a16:creationId xmlns:a16="http://schemas.microsoft.com/office/drawing/2014/main" id="{DDBEDB47-166B-6848-84AE-F3D4E3B5A1F6}"/>
                  </a:ext>
                </a:extLst>
              </p:cNvPr>
              <p:cNvSpPr txBox="1">
                <a:spLocks noRot="1" noChangeAspect="1" noMove="1" noResize="1" noEditPoints="1" noAdjustHandles="1" noChangeArrowheads="1" noChangeShapeType="1" noTextEdit="1"/>
              </p:cNvSpPr>
              <p:nvPr/>
            </p:nvSpPr>
            <p:spPr>
              <a:xfrm>
                <a:off x="15408960" y="17207873"/>
                <a:ext cx="13061950" cy="4708981"/>
              </a:xfrm>
              <a:prstGeom prst="rect">
                <a:avLst/>
              </a:prstGeom>
              <a:blipFill>
                <a:blip r:embed="rId5"/>
                <a:stretch>
                  <a:fillRect l="-1120" t="-1684" r="-1120" b="-3109"/>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6"/>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7"/>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332398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explicit Finite-Difference Time-Domain (FDTD) scheme was implemented to model the electromagnetic wave propagation in medium. The explicit scheme imposes a constraint on the time-step size “dt” so that the wave propagation distance within an allowed time-step size cannot exceed the grid size “dx” according to the Courant Fl Condition (CFL). The allowed wave propagation step size within a grid size “dx” is controlled by the CFL number.</a:t>
            </a:r>
          </a:p>
        </p:txBody>
      </p:sp>
      <p:sp>
        <p:nvSpPr>
          <p:cNvPr id="8" name="TextBox 7">
            <a:extLst>
              <a:ext uri="{FF2B5EF4-FFF2-40B4-BE49-F238E27FC236}">
                <a16:creationId xmlns:a16="http://schemas.microsoft.com/office/drawing/2014/main" id="{B675B585-A6F8-FB20-F728-4271A5979EB4}"/>
              </a:ext>
            </a:extLst>
          </p:cNvPr>
          <p:cNvSpPr txBox="1"/>
          <p:nvPr/>
        </p:nvSpPr>
        <p:spPr>
          <a:xfrm>
            <a:off x="29786906" y="16425598"/>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1-D electromagnetic wave solver was implemented over 10 cycles for a complex refractive index n = </a:t>
            </a:r>
            <a:r>
              <a:rPr lang="en-US" sz="3000" dirty="0" err="1">
                <a:latin typeface="Neue Haas Grotesk Text Pro" panose="020B0504020202020204" pitchFamily="34" charset="0"/>
                <a:cs typeface="Arial" panose="020B0604020202020204" pitchFamily="34" charset="0"/>
              </a:rPr>
              <a:t>n_R</a:t>
            </a:r>
            <a:r>
              <a:rPr lang="en-US" sz="3000" dirty="0">
                <a:latin typeface="Neue Haas Grotesk Text Pro" panose="020B0504020202020204" pitchFamily="34" charset="0"/>
                <a:cs typeface="Arial" panose="020B0604020202020204" pitchFamily="34" charset="0"/>
              </a:rPr>
              <a:t> + </a:t>
            </a:r>
            <a:r>
              <a:rPr lang="en-US" sz="3000" dirty="0" err="1">
                <a:latin typeface="Neue Haas Grotesk Text Pro" panose="020B0504020202020204" pitchFamily="34" charset="0"/>
                <a:cs typeface="Arial" panose="020B0604020202020204" pitchFamily="34" charset="0"/>
              </a:rPr>
              <a:t>n_I</a:t>
            </a:r>
            <a:r>
              <a:rPr lang="en-US" sz="3000" dirty="0">
                <a:latin typeface="Neue Haas Grotesk Text Pro" panose="020B0504020202020204" pitchFamily="34" charset="0"/>
                <a:cs typeface="Arial" panose="020B0604020202020204" pitchFamily="34" charset="0"/>
              </a:rPr>
              <a:t> = 1 + 0.125 and wavelength lambda = 351 nm. As shown in Fig. (3) we were able to accurately model the attenuation of the 1-D light wave propagating into a material. The comparison of the heat transfer dynamics modeled by the wave solver compared to a ray trace approach are still in progress.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9"/>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10"/>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11"/>
          <a:stretch>
            <a:fillRect/>
          </a:stretch>
        </p:blipFill>
        <p:spPr>
          <a:xfrm>
            <a:off x="5082524" y="222298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2"/>
          <a:stretch>
            <a:fillRect/>
          </a:stretch>
        </p:blipFill>
        <p:spPr>
          <a:xfrm>
            <a:off x="4573978" y="233397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3"/>
          <a:stretch>
            <a:fillRect/>
          </a:stretch>
        </p:blipFill>
        <p:spPr>
          <a:xfrm>
            <a:off x="4936097" y="248880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4"/>
          <a:stretch>
            <a:fillRect/>
          </a:stretch>
        </p:blipFill>
        <p:spPr>
          <a:xfrm>
            <a:off x="19922274" y="25075308"/>
            <a:ext cx="3344126" cy="1056923"/>
          </a:xfrm>
          <a:prstGeom prst="rect">
            <a:avLst/>
          </a:prstGeom>
        </p:spPr>
      </p:pic>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5"/>
          <a:stretch>
            <a:fillRect/>
          </a:stretch>
        </p:blipFill>
        <p:spPr>
          <a:xfrm>
            <a:off x="15554286" y="13502261"/>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6"/>
          <a:stretch>
            <a:fillRect/>
          </a:stretch>
        </p:blipFill>
        <p:spPr>
          <a:xfrm>
            <a:off x="15554286" y="15743477"/>
            <a:ext cx="9161547" cy="984771"/>
          </a:xfrm>
          <a:prstGeom prst="rect">
            <a:avLst/>
          </a:prstGeom>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092443"/>
            <a:ext cx="13061951" cy="193899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For future work, we can extend our solver into 2-D and 3-D to model the multi-dimensional wave propagation. We also plan to employ a two-temperate model to study and compare the heat transfer dynamics in material modeled by the wave solver and the ray tracing approach.</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19835907"/>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pic>
        <p:nvPicPr>
          <p:cNvPr id="33" name="Picture 32" descr="A black background with a black square">
            <a:extLst>
              <a:ext uri="{FF2B5EF4-FFF2-40B4-BE49-F238E27FC236}">
                <a16:creationId xmlns:a16="http://schemas.microsoft.com/office/drawing/2014/main" id="{787C7A39-D711-66B4-2CB0-0AA342011D60}"/>
              </a:ext>
            </a:extLst>
          </p:cNvPr>
          <p:cNvPicPr>
            <a:picLocks noChangeAspect="1"/>
          </p:cNvPicPr>
          <p:nvPr/>
        </p:nvPicPr>
        <p:blipFill>
          <a:blip r:embed="rId17"/>
          <a:stretch>
            <a:fillRect/>
          </a:stretch>
        </p:blipFill>
        <p:spPr>
          <a:xfrm>
            <a:off x="1778295" y="17202815"/>
            <a:ext cx="11846710" cy="3656564"/>
          </a:xfrm>
          <a:prstGeom prst="rect">
            <a:avLst/>
          </a:prstGeom>
        </p:spPr>
      </p:pic>
      <p:sp>
        <p:nvSpPr>
          <p:cNvPr id="38" name="TextBox 37">
            <a:extLst>
              <a:ext uri="{FF2B5EF4-FFF2-40B4-BE49-F238E27FC236}">
                <a16:creationId xmlns:a16="http://schemas.microsoft.com/office/drawing/2014/main" id="{BA848D36-306E-6478-15E5-AAD599EA4A78}"/>
              </a:ext>
            </a:extLst>
          </p:cNvPr>
          <p:cNvSpPr txBox="1"/>
          <p:nvPr/>
        </p:nvSpPr>
        <p:spPr>
          <a:xfrm>
            <a:off x="1176340" y="20952047"/>
            <a:ext cx="13061950" cy="830997"/>
          </a:xfrm>
          <a:prstGeom prst="rect">
            <a:avLst/>
          </a:prstGeom>
          <a:noFill/>
        </p:spPr>
        <p:txBody>
          <a:bodyPr wrap="square" rtlCol="0">
            <a:spAutoFit/>
          </a:bodyPr>
          <a:lstStyle/>
          <a:p>
            <a:pPr algn="just"/>
            <a:r>
              <a:rPr lang="en-US" sz="2400" i="1" dirty="0">
                <a:latin typeface="Neue Haas Grotesk Text Pro" panose="020B0504020202020204" pitchFamily="34" charset="0"/>
                <a:cs typeface="Arial" panose="020B0604020202020204" pitchFamily="34" charset="0"/>
              </a:rPr>
              <a:t>Figure 1: Diagram of laser propagation and its interaction with material. This was the outcome we were looking for. The modeling equations are given below.</a:t>
            </a:r>
          </a:p>
        </p:txBody>
      </p:sp>
      <p:sp>
        <p:nvSpPr>
          <p:cNvPr id="41" name="TextBox 40">
            <a:extLst>
              <a:ext uri="{FF2B5EF4-FFF2-40B4-BE49-F238E27FC236}">
                <a16:creationId xmlns:a16="http://schemas.microsoft.com/office/drawing/2014/main" id="{B91D5692-DF05-EA51-732E-AE7B48260D5A}"/>
              </a:ext>
            </a:extLst>
          </p:cNvPr>
          <p:cNvSpPr txBox="1"/>
          <p:nvPr/>
        </p:nvSpPr>
        <p:spPr>
          <a:xfrm>
            <a:off x="22902255" y="13102553"/>
            <a:ext cx="3321126" cy="1569660"/>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2: Stencil diagram of the explicit finite difference scheme</a:t>
            </a:r>
          </a:p>
        </p:txBody>
      </p:sp>
      <p:pic>
        <p:nvPicPr>
          <p:cNvPr id="42" name="Picture 2" descr="equation">
            <a:extLst>
              <a:ext uri="{FF2B5EF4-FFF2-40B4-BE49-F238E27FC236}">
                <a16:creationId xmlns:a16="http://schemas.microsoft.com/office/drawing/2014/main" id="{9324A5DA-0883-CFB9-CBB9-62EB76F1564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151931" y="21791287"/>
            <a:ext cx="11587337" cy="57895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F005281C-D638-13A7-E123-00D12141BE8D}"/>
              </a:ext>
            </a:extLst>
          </p:cNvPr>
          <p:cNvSpPr txBox="1"/>
          <p:nvPr/>
        </p:nvSpPr>
        <p:spPr>
          <a:xfrm>
            <a:off x="15632394" y="22666457"/>
            <a:ext cx="13061950" cy="240065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The complex-valued incident electric field provides the initial boundary condition in the ghost cells, whereas the electric field inside the computational domain is initialized as zeroes. The Fourier analysis is applied to model the amplitude of the electric field vector. In 1-D, the reduced wave equation becomes:</a:t>
            </a:r>
          </a:p>
        </p:txBody>
      </p:sp>
      <p:sp>
        <p:nvSpPr>
          <p:cNvPr id="50" name="TextBox 49">
            <a:extLst>
              <a:ext uri="{FF2B5EF4-FFF2-40B4-BE49-F238E27FC236}">
                <a16:creationId xmlns:a16="http://schemas.microsoft.com/office/drawing/2014/main" id="{04AB9EA6-3632-BA14-8C28-9A3933FA2433}"/>
              </a:ext>
            </a:extLst>
          </p:cNvPr>
          <p:cNvSpPr txBox="1"/>
          <p:nvPr/>
        </p:nvSpPr>
        <p:spPr>
          <a:xfrm>
            <a:off x="15554286" y="26561314"/>
            <a:ext cx="13061950" cy="378565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Equation (7) accepts an exponentially decaying or growing solution. A positive sign in the refractive index corresponds to a growing wave amplitude whereas the negative sign corresponds to a decaying wave amplitude. In the absence of wave amplification processes caused by the nonlinear polarization effect, the negative sign is the correct solution to describe an attenuating wave for laser propagations in material. During the numerical update, the selection of the sign depends on the boundary condition.</a:t>
            </a:r>
          </a:p>
        </p:txBody>
      </p:sp>
      <p:pic>
        <p:nvPicPr>
          <p:cNvPr id="1034" name="Picture 10">
            <a:extLst>
              <a:ext uri="{FF2B5EF4-FFF2-40B4-BE49-F238E27FC236}">
                <a16:creationId xmlns:a16="http://schemas.microsoft.com/office/drawing/2014/main" id="{38444307-758D-0975-993C-4519BA269C8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188970" y="9208654"/>
            <a:ext cx="7957140" cy="626383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B80B95CF-6D03-5044-BD74-33E536823EA6}"/>
              </a:ext>
            </a:extLst>
          </p:cNvPr>
          <p:cNvSpPr txBox="1"/>
          <p:nvPr/>
        </p:nvSpPr>
        <p:spPr>
          <a:xfrm>
            <a:off x="10566481" y="16391242"/>
            <a:ext cx="3306466"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GHOST CELL</a:t>
            </a:r>
          </a:p>
        </p:txBody>
      </p:sp>
      <p:sp>
        <p:nvSpPr>
          <p:cNvPr id="53" name="TextBox 52">
            <a:extLst>
              <a:ext uri="{FF2B5EF4-FFF2-40B4-BE49-F238E27FC236}">
                <a16:creationId xmlns:a16="http://schemas.microsoft.com/office/drawing/2014/main" id="{FD2B95AA-0669-0272-1104-6B8EEA25C707}"/>
              </a:ext>
            </a:extLst>
          </p:cNvPr>
          <p:cNvSpPr txBox="1"/>
          <p:nvPr/>
        </p:nvSpPr>
        <p:spPr>
          <a:xfrm>
            <a:off x="2117576" y="17283760"/>
            <a:ext cx="4267283" cy="553998"/>
          </a:xfrm>
          <a:prstGeom prst="rect">
            <a:avLst/>
          </a:prstGeom>
          <a:noFill/>
        </p:spPr>
        <p:txBody>
          <a:bodyPr wrap="square" rtlCol="0">
            <a:spAutoFit/>
          </a:bodyPr>
          <a:lstStyle/>
          <a:p>
            <a:pPr algn="just"/>
            <a:r>
              <a:rPr lang="en-US" sz="3000" u="sng" dirty="0">
                <a:latin typeface="Neue Haas Grotesk Text Pro" panose="020B0504020202020204" pitchFamily="34" charset="0"/>
                <a:cs typeface="Arial" panose="020B0604020202020204" pitchFamily="34" charset="0"/>
              </a:rPr>
              <a:t>SIMULATION SPACE</a:t>
            </a:r>
          </a:p>
        </p:txBody>
      </p:sp>
      <p:cxnSp>
        <p:nvCxnSpPr>
          <p:cNvPr id="55" name="Straight Arrow Connector 54">
            <a:extLst>
              <a:ext uri="{FF2B5EF4-FFF2-40B4-BE49-F238E27FC236}">
                <a16:creationId xmlns:a16="http://schemas.microsoft.com/office/drawing/2014/main" id="{AF5F0190-6958-BA3C-74E8-736E7D8D576C}"/>
              </a:ext>
            </a:extLst>
          </p:cNvPr>
          <p:cNvCxnSpPr>
            <a:cxnSpLocks/>
          </p:cNvCxnSpPr>
          <p:nvPr/>
        </p:nvCxnSpPr>
        <p:spPr>
          <a:xfrm flipH="1">
            <a:off x="10273050" y="16852471"/>
            <a:ext cx="1852330" cy="5280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A20A824-13B8-D624-A9B2-B7F8B8621C28}"/>
              </a:ext>
            </a:extLst>
          </p:cNvPr>
          <p:cNvSpPr txBox="1"/>
          <p:nvPr/>
        </p:nvSpPr>
        <p:spPr>
          <a:xfrm>
            <a:off x="5992449" y="24454097"/>
            <a:ext cx="3418401" cy="2299347"/>
          </a:xfrm>
          <a:prstGeom prst="rect">
            <a:avLst/>
          </a:prstGeom>
          <a:noFill/>
        </p:spPr>
        <p:txBody>
          <a:bodyPr wrap="square" rtlCol="0">
            <a:spAutoFit/>
          </a:bodyPr>
          <a:lstStyle/>
          <a:p>
            <a:r>
              <a:rPr lang="en-US" dirty="0" err="1"/>
              <a:t>T_i</a:t>
            </a:r>
            <a:r>
              <a:rPr lang="en-US" dirty="0"/>
              <a:t> TYPO</a:t>
            </a:r>
          </a:p>
        </p:txBody>
      </p:sp>
      <p:sp>
        <p:nvSpPr>
          <p:cNvPr id="13" name="TextBox 12">
            <a:extLst>
              <a:ext uri="{FF2B5EF4-FFF2-40B4-BE49-F238E27FC236}">
                <a16:creationId xmlns:a16="http://schemas.microsoft.com/office/drawing/2014/main" id="{244946B6-4601-69F7-38D9-FAAF70D6BA1C}"/>
              </a:ext>
            </a:extLst>
          </p:cNvPr>
          <p:cNvSpPr txBox="1"/>
          <p:nvPr/>
        </p:nvSpPr>
        <p:spPr>
          <a:xfrm>
            <a:off x="11354092" y="22354607"/>
            <a:ext cx="3988288" cy="3402855"/>
          </a:xfrm>
          <a:prstGeom prst="rect">
            <a:avLst/>
          </a:prstGeom>
          <a:noFill/>
        </p:spPr>
        <p:txBody>
          <a:bodyPr wrap="square" rtlCol="0">
            <a:spAutoFit/>
          </a:bodyPr>
          <a:lstStyle/>
          <a:p>
            <a:r>
              <a:rPr lang="en-US" dirty="0"/>
              <a:t>NUMBER EQUATIONS!</a:t>
            </a:r>
          </a:p>
        </p:txBody>
      </p:sp>
      <p:sp>
        <p:nvSpPr>
          <p:cNvPr id="19" name="TextBox 18">
            <a:extLst>
              <a:ext uri="{FF2B5EF4-FFF2-40B4-BE49-F238E27FC236}">
                <a16:creationId xmlns:a16="http://schemas.microsoft.com/office/drawing/2014/main" id="{D7B45B86-B701-9AEA-D69F-3FB6A6044767}"/>
              </a:ext>
            </a:extLst>
          </p:cNvPr>
          <p:cNvSpPr txBox="1"/>
          <p:nvPr/>
        </p:nvSpPr>
        <p:spPr>
          <a:xfrm>
            <a:off x="28355115" y="10759128"/>
            <a:ext cx="3988288" cy="1195840"/>
          </a:xfrm>
          <a:prstGeom prst="rect">
            <a:avLst/>
          </a:prstGeom>
          <a:noFill/>
        </p:spPr>
        <p:txBody>
          <a:bodyPr wrap="square" rtlCol="0">
            <a:spAutoFit/>
          </a:bodyPr>
          <a:lstStyle/>
          <a:p>
            <a:r>
              <a:rPr lang="en-US" dirty="0"/>
              <a:t>CFL</a:t>
            </a:r>
          </a:p>
        </p:txBody>
      </p:sp>
      <p:sp>
        <p:nvSpPr>
          <p:cNvPr id="27" name="TextBox 26">
            <a:extLst>
              <a:ext uri="{FF2B5EF4-FFF2-40B4-BE49-F238E27FC236}">
                <a16:creationId xmlns:a16="http://schemas.microsoft.com/office/drawing/2014/main" id="{9798073B-1665-1481-A697-3E24DDCD816C}"/>
              </a:ext>
            </a:extLst>
          </p:cNvPr>
          <p:cNvSpPr txBox="1"/>
          <p:nvPr/>
        </p:nvSpPr>
        <p:spPr>
          <a:xfrm>
            <a:off x="17619326" y="14378602"/>
            <a:ext cx="6425974" cy="1077218"/>
          </a:xfrm>
          <a:prstGeom prst="rect">
            <a:avLst/>
          </a:prstGeom>
          <a:noFill/>
        </p:spPr>
        <p:txBody>
          <a:bodyPr wrap="square" rtlCol="0">
            <a:spAutoFit/>
          </a:bodyPr>
          <a:lstStyle/>
          <a:p>
            <a:r>
              <a:rPr lang="en-US" sz="3200" dirty="0"/>
              <a:t>State definition for </a:t>
            </a:r>
            <a:r>
              <a:rPr lang="en-US" sz="3200" dirty="0" err="1"/>
              <a:t>permitvitiy</a:t>
            </a:r>
            <a:r>
              <a:rPr lang="en-US" sz="3200" dirty="0"/>
              <a:t> (epsilon) and sigma</a:t>
            </a:r>
          </a:p>
        </p:txBody>
      </p:sp>
      <p:sp>
        <p:nvSpPr>
          <p:cNvPr id="37" name="TextBox 36">
            <a:extLst>
              <a:ext uri="{FF2B5EF4-FFF2-40B4-BE49-F238E27FC236}">
                <a16:creationId xmlns:a16="http://schemas.microsoft.com/office/drawing/2014/main" id="{31EF834B-7E78-C372-2B4A-618B0C15FA9C}"/>
              </a:ext>
            </a:extLst>
          </p:cNvPr>
          <p:cNvSpPr txBox="1"/>
          <p:nvPr/>
        </p:nvSpPr>
        <p:spPr>
          <a:xfrm>
            <a:off x="15751659" y="14008696"/>
            <a:ext cx="3988288" cy="2299347"/>
          </a:xfrm>
          <a:prstGeom prst="rect">
            <a:avLst/>
          </a:prstGeom>
          <a:noFill/>
        </p:spPr>
        <p:txBody>
          <a:bodyPr wrap="square" rtlCol="0">
            <a:spAutoFit/>
          </a:bodyPr>
          <a:lstStyle/>
          <a:p>
            <a:r>
              <a:rPr lang="en-US" dirty="0"/>
              <a:t>Eq 4 and 5</a:t>
            </a:r>
          </a:p>
        </p:txBody>
      </p:sp>
      <p:sp>
        <p:nvSpPr>
          <p:cNvPr id="40" name="TextBox 39">
            <a:extLst>
              <a:ext uri="{FF2B5EF4-FFF2-40B4-BE49-F238E27FC236}">
                <a16:creationId xmlns:a16="http://schemas.microsoft.com/office/drawing/2014/main" id="{D714B45B-4C7F-ED17-27EC-BC5143C5FD8D}"/>
              </a:ext>
            </a:extLst>
          </p:cNvPr>
          <p:cNvSpPr txBox="1"/>
          <p:nvPr/>
        </p:nvSpPr>
        <p:spPr>
          <a:xfrm>
            <a:off x="21631552" y="15173543"/>
            <a:ext cx="3988288" cy="584775"/>
          </a:xfrm>
          <a:prstGeom prst="rect">
            <a:avLst/>
          </a:prstGeom>
          <a:noFill/>
        </p:spPr>
        <p:txBody>
          <a:bodyPr wrap="square" rtlCol="0">
            <a:spAutoFit/>
          </a:bodyPr>
          <a:lstStyle/>
          <a:p>
            <a:r>
              <a:rPr lang="en-US" sz="3200" dirty="0"/>
              <a:t>Sigma is conductivity</a:t>
            </a:r>
          </a:p>
        </p:txBody>
      </p:sp>
      <p:sp>
        <p:nvSpPr>
          <p:cNvPr id="43" name="TextBox 42">
            <a:extLst>
              <a:ext uri="{FF2B5EF4-FFF2-40B4-BE49-F238E27FC236}">
                <a16:creationId xmlns:a16="http://schemas.microsoft.com/office/drawing/2014/main" id="{0604468E-717C-9631-AA7F-290DE3DB29C9}"/>
              </a:ext>
            </a:extLst>
          </p:cNvPr>
          <p:cNvSpPr txBox="1"/>
          <p:nvPr/>
        </p:nvSpPr>
        <p:spPr>
          <a:xfrm>
            <a:off x="11309306" y="16828144"/>
            <a:ext cx="3988288" cy="1077218"/>
          </a:xfrm>
          <a:prstGeom prst="rect">
            <a:avLst/>
          </a:prstGeom>
          <a:noFill/>
        </p:spPr>
        <p:txBody>
          <a:bodyPr wrap="square" rtlCol="0">
            <a:spAutoFit/>
          </a:bodyPr>
          <a:lstStyle/>
          <a:p>
            <a:r>
              <a:rPr lang="en-US" sz="3200" dirty="0"/>
              <a:t>Eq 4  define epsilon, mu, sigma and P_NL.</a:t>
            </a:r>
          </a:p>
        </p:txBody>
      </p:sp>
      <p:sp>
        <p:nvSpPr>
          <p:cNvPr id="44" name="TextBox 43">
            <a:extLst>
              <a:ext uri="{FF2B5EF4-FFF2-40B4-BE49-F238E27FC236}">
                <a16:creationId xmlns:a16="http://schemas.microsoft.com/office/drawing/2014/main" id="{8D59E93D-BBD8-013E-1CF1-349E8CAF8069}"/>
              </a:ext>
            </a:extLst>
          </p:cNvPr>
          <p:cNvSpPr txBox="1"/>
          <p:nvPr/>
        </p:nvSpPr>
        <p:spPr>
          <a:xfrm>
            <a:off x="27916188" y="21680010"/>
            <a:ext cx="3988288" cy="646331"/>
          </a:xfrm>
          <a:prstGeom prst="rect">
            <a:avLst/>
          </a:prstGeom>
          <a:noFill/>
        </p:spPr>
        <p:txBody>
          <a:bodyPr wrap="square" rtlCol="0">
            <a:spAutoFit/>
          </a:bodyPr>
          <a:lstStyle/>
          <a:p>
            <a:r>
              <a:rPr lang="en-US" sz="3600" dirty="0"/>
              <a:t>Eq 6</a:t>
            </a:r>
          </a:p>
        </p:txBody>
      </p:sp>
      <p:pic>
        <p:nvPicPr>
          <p:cNvPr id="46" name="Picture 8" descr="equation">
            <a:extLst>
              <a:ext uri="{FF2B5EF4-FFF2-40B4-BE49-F238E27FC236}">
                <a16:creationId xmlns:a16="http://schemas.microsoft.com/office/drawing/2014/main" id="{69F6157E-34C6-3E1C-AC8F-B5F0D4A3FA6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941974" y="31167617"/>
            <a:ext cx="6747590" cy="62788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A2F24942-F24B-0D4A-8360-A4A34736107C}"/>
              </a:ext>
            </a:extLst>
          </p:cNvPr>
          <p:cNvSpPr txBox="1"/>
          <p:nvPr/>
        </p:nvSpPr>
        <p:spPr>
          <a:xfrm>
            <a:off x="24045300" y="25280603"/>
            <a:ext cx="3988288" cy="646331"/>
          </a:xfrm>
          <a:prstGeom prst="rect">
            <a:avLst/>
          </a:prstGeom>
          <a:noFill/>
        </p:spPr>
        <p:txBody>
          <a:bodyPr wrap="square" rtlCol="0">
            <a:spAutoFit/>
          </a:bodyPr>
          <a:lstStyle/>
          <a:p>
            <a:r>
              <a:rPr lang="en-US" sz="3600" dirty="0"/>
              <a:t>Eq 7</a:t>
            </a:r>
          </a:p>
        </p:txBody>
      </p:sp>
      <p:sp>
        <p:nvSpPr>
          <p:cNvPr id="51" name="TextBox 50">
            <a:extLst>
              <a:ext uri="{FF2B5EF4-FFF2-40B4-BE49-F238E27FC236}">
                <a16:creationId xmlns:a16="http://schemas.microsoft.com/office/drawing/2014/main" id="{06C13DF1-2E4D-939A-8770-4D2869A3303A}"/>
              </a:ext>
            </a:extLst>
          </p:cNvPr>
          <p:cNvSpPr txBox="1"/>
          <p:nvPr/>
        </p:nvSpPr>
        <p:spPr>
          <a:xfrm>
            <a:off x="22820315" y="30351936"/>
            <a:ext cx="3988288" cy="646331"/>
          </a:xfrm>
          <a:prstGeom prst="rect">
            <a:avLst/>
          </a:prstGeom>
          <a:noFill/>
        </p:spPr>
        <p:txBody>
          <a:bodyPr wrap="square" rtlCol="0">
            <a:spAutoFit/>
          </a:bodyPr>
          <a:lstStyle/>
          <a:p>
            <a:r>
              <a:rPr lang="en-US" sz="3600" dirty="0"/>
              <a:t>MINUS SIGN ONLY!</a:t>
            </a:r>
          </a:p>
        </p:txBody>
      </p:sp>
      <p:sp>
        <p:nvSpPr>
          <p:cNvPr id="54" name="TextBox 53">
            <a:extLst>
              <a:ext uri="{FF2B5EF4-FFF2-40B4-BE49-F238E27FC236}">
                <a16:creationId xmlns:a16="http://schemas.microsoft.com/office/drawing/2014/main" id="{359DAECD-E8DB-15EE-4C3B-BF9DCD55CF93}"/>
              </a:ext>
            </a:extLst>
          </p:cNvPr>
          <p:cNvSpPr txBox="1"/>
          <p:nvPr/>
        </p:nvSpPr>
        <p:spPr>
          <a:xfrm>
            <a:off x="37138370" y="10500516"/>
            <a:ext cx="5640312" cy="2299347"/>
          </a:xfrm>
          <a:prstGeom prst="rect">
            <a:avLst/>
          </a:prstGeom>
          <a:noFill/>
        </p:spPr>
        <p:txBody>
          <a:bodyPr wrap="square" rtlCol="0">
            <a:spAutoFit/>
          </a:bodyPr>
          <a:lstStyle/>
          <a:p>
            <a:r>
              <a:rPr lang="en-US" dirty="0"/>
              <a:t>Why not 351nm?</a:t>
            </a:r>
          </a:p>
        </p:txBody>
      </p:sp>
    </p:spTree>
    <p:extLst>
      <p:ext uri="{BB962C8B-B14F-4D97-AF65-F5344CB8AC3E}">
        <p14:creationId xmlns:p14="http://schemas.microsoft.com/office/powerpoint/2010/main" val="3313128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8EB7D9B-A3A5-9CEA-DDB7-CA12A86243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660679" y="13033978"/>
            <a:ext cx="4049444" cy="4388310"/>
          </a:xfrm>
          <a:prstGeom prst="rect">
            <a:avLst/>
          </a:prstGeom>
        </p:spPr>
      </p:pic>
      <p:sp>
        <p:nvSpPr>
          <p:cNvPr id="5" name="Rectangle 4">
            <a:extLst>
              <a:ext uri="{FF2B5EF4-FFF2-40B4-BE49-F238E27FC236}">
                <a16:creationId xmlns:a16="http://schemas.microsoft.com/office/drawing/2014/main" id="{9A170FEF-011A-5342-B701-2B5D8E102B3F}"/>
              </a:ext>
            </a:extLst>
          </p:cNvPr>
          <p:cNvSpPr/>
          <p:nvPr/>
        </p:nvSpPr>
        <p:spPr>
          <a:xfrm>
            <a:off x="1176338"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Abstract</a:t>
            </a:r>
          </a:p>
        </p:txBody>
      </p:sp>
      <p:sp>
        <p:nvSpPr>
          <p:cNvPr id="11" name="Rectangle 10">
            <a:extLst>
              <a:ext uri="{FF2B5EF4-FFF2-40B4-BE49-F238E27FC236}">
                <a16:creationId xmlns:a16="http://schemas.microsoft.com/office/drawing/2014/main" id="{FD122781-2C66-7D44-B469-BC6909743CF3}"/>
              </a:ext>
            </a:extLst>
          </p:cNvPr>
          <p:cNvSpPr/>
          <p:nvPr/>
        </p:nvSpPr>
        <p:spPr>
          <a:xfrm>
            <a:off x="1176340" y="1515837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Background</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897090"/>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Methods and Figures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897090"/>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Conclusion and Results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7793024"/>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Acknowledgments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9114362"/>
            <a:ext cx="13061951" cy="2862322"/>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This material is supported by the Department of Energy National Nuclear Security Administration under Award No. DE-NA0003856. This work was made possible by funding from the Department of Energy for the Plasma and Fusion Undergraduate Research Opportunities (PFURO) program. This work is supported by the US DOE Contract No. DE-AC02-09CH11466.</a:t>
            </a: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3511008"/>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References</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5109715"/>
            <a:ext cx="13061951" cy="2246769"/>
          </a:xfrm>
          <a:prstGeom prst="rect">
            <a:avLst/>
          </a:prstGeom>
          <a:noFill/>
        </p:spPr>
        <p:txBody>
          <a:bodyPr wrap="square" rtlCol="0">
            <a:spAutoFit/>
          </a:bodyPr>
          <a:lstStyle/>
          <a:p>
            <a:pPr algn="just"/>
            <a:r>
              <a:rPr lang="en-US" sz="2800" dirty="0">
                <a:latin typeface="Neue Haas Grotesk Text Pro" panose="020B0504020202020204" pitchFamily="34" charset="0"/>
                <a:cs typeface="Arial" panose="020B0604020202020204" pitchFamily="34" charset="0"/>
              </a:rPr>
              <a:t>[1] Fedorov, M. V. (2016). L. V. </a:t>
            </a:r>
            <a:r>
              <a:rPr lang="en-US" sz="2800" dirty="0" err="1">
                <a:latin typeface="Neue Haas Grotesk Text Pro" panose="020B0504020202020204" pitchFamily="34" charset="0"/>
                <a:cs typeface="Arial" panose="020B0604020202020204" pitchFamily="34" charset="0"/>
              </a:rPr>
              <a:t>Keldysh’s</a:t>
            </a:r>
            <a:r>
              <a:rPr lang="en-US" sz="2800" dirty="0">
                <a:latin typeface="Neue Haas Grotesk Text Pro" panose="020B0504020202020204" pitchFamily="34" charset="0"/>
                <a:cs typeface="Arial" panose="020B0604020202020204" pitchFamily="34" charset="0"/>
              </a:rPr>
              <a:t> “Ionization in the Field of a Strong Electromagnetic Wave” and modern physics of atomic interaction with a strong laser field. Journal of Experimental and Theoretical Physics, 122(3), 449–455. doi:10.1134/S1063776116030043</a:t>
            </a:r>
          </a:p>
          <a:p>
            <a:pPr algn="just"/>
            <a:r>
              <a:rPr lang="en-US" sz="2800" dirty="0">
                <a:latin typeface="Neue Haas Grotesk Text Pro" panose="020B0504020202020204" pitchFamily="34" charset="0"/>
                <a:cs typeface="Arial" panose="020B0604020202020204" pitchFamily="34" charset="0"/>
              </a:rPr>
              <a:t>[2] Two temperature model</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9178142"/>
            <a:ext cx="13061949" cy="5632311"/>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The modeling of initial plasma formation (IPF) provides a pathway for understanding the ultrafast dynamics of laser–material interactions. A one-dimensional electromagnetic wave solver has been developed using the finite-difference time-domain (FDTD) method to accurately model laser propagation in metals and dielectrics. Laser absorption is modeled by the collisional damping of the light wave, which is determined by the dielectric function of the materials. A two-temperature model is employed to describe the heat transfer between electrons and lattices ions. Differences in the heat transfer dynamics to electrons and ions modeled by the wave solver and a ray trace approach are compared. The objective of this approach is to enhance the modeling accuracy of laser-matter interactions in inertial confinement fusion (ICF) codes. </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6215FD9-64DC-3043-8EB1-3DBB8C8AB21D}"/>
                  </a:ext>
                </a:extLst>
              </p:cNvPr>
              <p:cNvSpPr txBox="1"/>
              <p:nvPr/>
            </p:nvSpPr>
            <p:spPr>
              <a:xfrm>
                <a:off x="1176340" y="26201813"/>
                <a:ext cx="13061948" cy="4247317"/>
              </a:xfrm>
              <a:prstGeom prst="rect">
                <a:avLst/>
              </a:prstGeom>
              <a:noFill/>
            </p:spPr>
            <p:txBody>
              <a:bodyPr wrap="square" rtlCol="0">
                <a:spAutoFit/>
              </a:bodyPr>
              <a:lstStyle/>
              <a:p>
                <a:pPr algn="just"/>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Above are the governing equations for our 1-D initial plasma formation (IPF) modeling. In the first equation,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𝐸</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electric field vector,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𝑐</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speed of light,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𝑛</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complex refractive index where its real part accounts for reflections while the imaginary part accounts for absorptions. The second equation (middle) </a:t>
                </a:r>
                <a14:m>
                  <m:oMath xmlns:m="http://schemas.openxmlformats.org/officeDocument/2006/math">
                    <m:sSub>
                      <m:sSubPr>
                        <m:ctrlPr>
                          <a:rPr lang="en-US" sz="3000" b="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specific heat capacity at the constant volume where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𝐺</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energy exchange rate between the electron and 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𝑒</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electron temperature,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𝑇</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temperature, and </a:t>
                </a:r>
                <a14:m>
                  <m:oMath xmlns:m="http://schemas.openxmlformats.org/officeDocument/2006/math">
                    <m:r>
                      <a:rPr lang="en-US" sz="3000" i="1" dirty="0" smtClean="0">
                        <a:latin typeface="Cambria Math" panose="02040503050406030204" pitchFamily="18" charset="0"/>
                        <a:ea typeface="Aktiv Grotesk" panose="020B0504020202020204" pitchFamily="34" charset="0"/>
                        <a:cs typeface="Aktiv Grotesk" panose="020B0504020202020204" pitchFamily="34" charset="0"/>
                      </a:rPr>
                      <m:t>𝑆</m:t>
                    </m:r>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rate of laser energy absorption. </a:t>
                </a:r>
                <a14:m>
                  <m:oMath xmlns:m="http://schemas.openxmlformats.org/officeDocument/2006/math">
                    <m:sSub>
                      <m:sSubPr>
                        <m:ctrlPr>
                          <a:rPr lang="en-US" sz="3000" i="1" smtClean="0">
                            <a:latin typeface="Cambria Math" panose="02040503050406030204" pitchFamily="18" charset="0"/>
                            <a:ea typeface="Aktiv Grotesk" panose="020B0504020202020204" pitchFamily="34" charset="0"/>
                            <a:cs typeface="Aktiv Grotesk" panose="020B0504020202020204" pitchFamily="34" charset="0"/>
                          </a:rPr>
                        </m:ctrlPr>
                      </m:sSubPr>
                      <m:e>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𝑐</m:t>
                        </m:r>
                      </m:e>
                      <m:sub>
                        <m:r>
                          <a:rPr lang="en-US" sz="3000" b="0" i="1" smtClean="0">
                            <a:latin typeface="Cambria Math" panose="02040503050406030204" pitchFamily="18" charset="0"/>
                            <a:ea typeface="Aktiv Grotesk" panose="020B0504020202020204" pitchFamily="34" charset="0"/>
                            <a:cs typeface="Aktiv Grotesk" panose="020B0504020202020204" pitchFamily="34" charset="0"/>
                          </a:rPr>
                          <m:t>𝑣𝑖</m:t>
                        </m:r>
                      </m:sub>
                    </m:sSub>
                  </m:oMath>
                </a14:m>
                <a:r>
                  <a:rPr lang="en-US" sz="3000" dirty="0">
                    <a:latin typeface="Neue Haas Grotesk Text Pro" panose="020B0504020202020204" pitchFamily="34" charset="0"/>
                    <a:ea typeface="Aktiv Grotesk" panose="020B0504020202020204" pitchFamily="34" charset="0"/>
                    <a:cs typeface="Aktiv Grotesk" panose="020B0504020202020204" pitchFamily="34" charset="0"/>
                  </a:rPr>
                  <a:t> is the ion specific heat capacity at the constant volume. More info in ref [1].</a:t>
                </a:r>
              </a:p>
            </p:txBody>
          </p:sp>
        </mc:Choice>
        <mc:Fallback xmlns="">
          <p:sp>
            <p:nvSpPr>
              <p:cNvPr id="34" name="TextBox 33">
                <a:extLst>
                  <a:ext uri="{FF2B5EF4-FFF2-40B4-BE49-F238E27FC236}">
                    <a16:creationId xmlns:a16="http://schemas.microsoft.com/office/drawing/2014/main" id="{36215FD9-64DC-3043-8EB1-3DBB8C8AB21D}"/>
                  </a:ext>
                </a:extLst>
              </p:cNvPr>
              <p:cNvSpPr txBox="1">
                <a:spLocks noRot="1" noChangeAspect="1" noMove="1" noResize="1" noEditPoints="1" noAdjustHandles="1" noChangeArrowheads="1" noChangeShapeType="1" noTextEdit="1"/>
              </p:cNvSpPr>
              <p:nvPr/>
            </p:nvSpPr>
            <p:spPr>
              <a:xfrm>
                <a:off x="1176340" y="26201813"/>
                <a:ext cx="13061948" cy="4247317"/>
              </a:xfrm>
              <a:prstGeom prst="rect">
                <a:avLst/>
              </a:prstGeom>
              <a:blipFill>
                <a:blip r:embed="rId4"/>
                <a:stretch>
                  <a:fillRect l="-1120" t="-1865" r="-1073" b="-3443"/>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91D0EA02-6EEA-2043-96CB-F62C256A98A6}"/>
              </a:ext>
            </a:extLst>
          </p:cNvPr>
          <p:cNvSpPr txBox="1"/>
          <p:nvPr/>
        </p:nvSpPr>
        <p:spPr>
          <a:xfrm>
            <a:off x="29652913" y="15819062"/>
            <a:ext cx="13061950" cy="1200329"/>
          </a:xfrm>
          <a:prstGeom prst="rect">
            <a:avLst/>
          </a:prstGeom>
          <a:noFill/>
        </p:spPr>
        <p:txBody>
          <a:bodyPr wrap="square" rtlCol="0">
            <a:spAutoFit/>
          </a:bodyPr>
          <a:lstStyle/>
          <a:p>
            <a:pPr algn="just"/>
            <a:r>
              <a:rPr lang="en-US" sz="2400" dirty="0" err="1">
                <a:latin typeface="Neue Haas Grotesk Text Pro" panose="020B0504020202020204" pitchFamily="34" charset="0"/>
                <a:cs typeface="Arial" panose="020B0604020202020204" pitchFamily="34" charset="0"/>
              </a:rPr>
              <a:t>Vitam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voloria</a:t>
            </a:r>
            <a:r>
              <a:rPr lang="en-US" sz="2400" dirty="0">
                <a:latin typeface="Neue Haas Grotesk Text Pro" panose="020B0504020202020204" pitchFamily="34" charset="0"/>
                <a:cs typeface="Arial" panose="020B0604020202020204" pitchFamily="34" charset="0"/>
              </a:rPr>
              <a:t> con et, cum </a:t>
            </a:r>
            <a:r>
              <a:rPr lang="en-US" sz="2400" dirty="0" err="1">
                <a:latin typeface="Neue Haas Grotesk Text Pro" panose="020B0504020202020204" pitchFamily="34" charset="0"/>
                <a:cs typeface="Arial" panose="020B0604020202020204" pitchFamily="34" charset="0"/>
              </a:rPr>
              <a:t>laboreium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nam</a:t>
            </a:r>
            <a:r>
              <a:rPr lang="en-US" sz="2400" dirty="0">
                <a:latin typeface="Neue Haas Grotesk Text Pro" panose="020B0504020202020204" pitchFamily="34" charset="0"/>
                <a:cs typeface="Arial" panose="020B0604020202020204" pitchFamily="34" charset="0"/>
              </a:rPr>
              <a:t> cum, </a:t>
            </a:r>
            <a:r>
              <a:rPr lang="en-US" sz="2400" dirty="0" err="1">
                <a:latin typeface="Neue Haas Grotesk Text Pro" panose="020B0504020202020204" pitchFamily="34" charset="0"/>
                <a:cs typeface="Arial" panose="020B0604020202020204" pitchFamily="34" charset="0"/>
              </a:rPr>
              <a:t>quat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paris</a:t>
            </a:r>
            <a:r>
              <a:rPr lang="en-US" sz="2400" dirty="0">
                <a:latin typeface="Neue Haas Grotesk Text Pro" panose="020B0504020202020204" pitchFamily="34" charset="0"/>
                <a:cs typeface="Arial" panose="020B0604020202020204" pitchFamily="34" charset="0"/>
              </a:rPr>
              <a:t> as core </a:t>
            </a:r>
            <a:r>
              <a:rPr lang="en-US" sz="2400" dirty="0" err="1">
                <a:latin typeface="Neue Haas Grotesk Text Pro" panose="020B0504020202020204" pitchFamily="34" charset="0"/>
                <a:cs typeface="Arial" panose="020B0604020202020204" pitchFamily="34" charset="0"/>
              </a:rPr>
              <a:t>volorest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sust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exceatur</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antio</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ea</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voluptas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eumquatendit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quas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doluptatet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aut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landignam</a:t>
            </a:r>
            <a:r>
              <a:rPr lang="en-US" sz="2400" dirty="0">
                <a:latin typeface="Neue Haas Grotesk Text Pro" panose="020B0504020202020204" pitchFamily="34" charset="0"/>
                <a:cs typeface="Arial" panose="020B0604020202020204" pitchFamily="34" charset="0"/>
              </a:rPr>
              <a:t> que </a:t>
            </a:r>
            <a:r>
              <a:rPr lang="en-US" sz="2400" dirty="0" err="1">
                <a:latin typeface="Neue Haas Grotesk Text Pro" panose="020B0504020202020204" pitchFamily="34" charset="0"/>
                <a:cs typeface="Arial" panose="020B0604020202020204" pitchFamily="34" charset="0"/>
              </a:rPr>
              <a:t>lantur</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sania</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dem</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escidit</a:t>
            </a:r>
            <a:r>
              <a:rPr lang="en-US" sz="2400" dirty="0">
                <a:latin typeface="Neue Haas Grotesk Text Pro" panose="020B0504020202020204" pitchFamily="34" charset="0"/>
                <a:cs typeface="Arial" panose="020B0604020202020204" pitchFamily="34" charset="0"/>
              </a:rPr>
              <a:t> min </a:t>
            </a:r>
            <a:r>
              <a:rPr lang="en-US" sz="2400" dirty="0" err="1">
                <a:latin typeface="Neue Haas Grotesk Text Pro" panose="020B0504020202020204" pitchFamily="34" charset="0"/>
                <a:cs typeface="Arial" panose="020B0604020202020204" pitchFamily="34" charset="0"/>
              </a:rPr>
              <a:t>reruptiaero</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velis</a:t>
            </a:r>
            <a:r>
              <a:rPr lang="en-US" sz="2400" dirty="0">
                <a:latin typeface="Neue Haas Grotesk Text Pro" panose="020B0504020202020204" pitchFamily="34" charset="0"/>
                <a:cs typeface="Arial" panose="020B0604020202020204" pitchFamily="34" charset="0"/>
              </a:rPr>
              <a:t> maximus </a:t>
            </a:r>
            <a:r>
              <a:rPr lang="en-US" sz="2400" dirty="0" err="1">
                <a:latin typeface="Neue Haas Grotesk Text Pro" panose="020B0504020202020204" pitchFamily="34" charset="0"/>
                <a:cs typeface="Arial" panose="020B0604020202020204" pitchFamily="34" charset="0"/>
              </a:rPr>
              <a:t>aut</a:t>
            </a:r>
            <a:r>
              <a:rPr lang="en-US" sz="2400" dirty="0">
                <a:latin typeface="Neue Haas Grotesk Text Pro" panose="020B0504020202020204" pitchFamily="34" charset="0"/>
                <a:cs typeface="Arial" panose="020B0604020202020204" pitchFamily="34" charset="0"/>
              </a:rPr>
              <a:t> que </a:t>
            </a:r>
            <a:r>
              <a:rPr lang="en-US" sz="2400" dirty="0" err="1">
                <a:latin typeface="Neue Haas Grotesk Text Pro" panose="020B0504020202020204" pitchFamily="34" charset="0"/>
                <a:cs typeface="Arial" panose="020B0604020202020204" pitchFamily="34" charset="0"/>
              </a:rPr>
              <a:t>pe</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aliquas</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sequidisit</a:t>
            </a:r>
            <a:r>
              <a:rPr lang="en-US" sz="2400" dirty="0">
                <a:latin typeface="Neue Haas Grotesk Text Pro" panose="020B0504020202020204" pitchFamily="34" charset="0"/>
                <a:cs typeface="Arial" panose="020B0604020202020204" pitchFamily="34" charset="0"/>
              </a:rPr>
              <a:t>, </a:t>
            </a:r>
            <a:r>
              <a:rPr lang="en-US" sz="2400" dirty="0" err="1">
                <a:latin typeface="Neue Haas Grotesk Text Pro" panose="020B0504020202020204" pitchFamily="34" charset="0"/>
                <a:cs typeface="Arial" panose="020B0604020202020204" pitchFamily="34" charset="0"/>
              </a:rPr>
              <a:t>omnient</a:t>
            </a:r>
            <a:r>
              <a:rPr lang="en-US" sz="2400" dirty="0">
                <a:latin typeface="Neue Haas Grotesk Text Pro" panose="020B05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7508981"/>
            <a:ext cx="13061950" cy="5632311"/>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As the light waves propagate inside a material, the light wave interacts with electrons and so the electrons are set into oscillations along the electric field vector direction. The oscillating electrons then collide with neighboring atoms and so the light wave’s energy is transferred from the electric field to electrons and then ions eventually. This process is known as the collisional damping of light waves and is described by a complex refractive index. The incident electric field is described by a complex number. The complex-valued incident electric field provides the initial boundary condition in the ghost cells. However, the direct implementation of a complex refractive index leads to oscillatory numerical solutions. A Fourier analysis is applied to understand this phenomenon. In 1-D, the reduced wave equation becomes:</a:t>
            </a: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652412"/>
            <a:ext cx="13061949" cy="586698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5"/>
          <a:stretch>
            <a:fillRect/>
          </a:stretch>
        </p:blipFill>
        <p:spPr>
          <a:xfrm>
            <a:off x="31070164" y="1209204"/>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6"/>
          <a:stretch>
            <a:fillRect/>
          </a:stretch>
        </p:blipFill>
        <p:spPr>
          <a:xfrm>
            <a:off x="31997114" y="5384116"/>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81388" y="1559741"/>
            <a:ext cx="5397294" cy="251076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21D1C8-3475-D99F-6D68-1BBC0931D5BB}"/>
              </a:ext>
            </a:extLst>
          </p:cNvPr>
          <p:cNvSpPr txBox="1"/>
          <p:nvPr/>
        </p:nvSpPr>
        <p:spPr>
          <a:xfrm>
            <a:off x="15414625" y="9265318"/>
            <a:ext cx="13061950" cy="4247317"/>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implemented an explicit Finite-Difference Time-Domain (FDTD) scheme to model the electromagnetic wave propagation in medium. The word “explicit” means that the time-step size “dt” is strictly controlled by Courant–Friedrichs–Lewy (CFL) condition so that the wave propagation distance within an allowed time-step size cannot exceed the grid size “dx”. Any form of hyperbolic PDEs are updated explicitly such as Euler equations in the computational fluid dynamics (CFD). The allowed wave propagation step size within a grid size “dx” is controlled by the CFL number.</a:t>
            </a:r>
          </a:p>
        </p:txBody>
      </p:sp>
      <p:sp>
        <p:nvSpPr>
          <p:cNvPr id="8" name="TextBox 7">
            <a:extLst>
              <a:ext uri="{FF2B5EF4-FFF2-40B4-BE49-F238E27FC236}">
                <a16:creationId xmlns:a16="http://schemas.microsoft.com/office/drawing/2014/main" id="{B675B585-A6F8-FB20-F728-4271A5979EB4}"/>
              </a:ext>
            </a:extLst>
          </p:cNvPr>
          <p:cNvSpPr txBox="1"/>
          <p:nvPr/>
        </p:nvSpPr>
        <p:spPr>
          <a:xfrm>
            <a:off x="29652913" y="17576124"/>
            <a:ext cx="13061951" cy="55399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RESULTS!</a:t>
            </a:r>
          </a:p>
        </p:txBody>
      </p:sp>
      <p:sp>
        <p:nvSpPr>
          <p:cNvPr id="10" name="TextBox 9">
            <a:extLst>
              <a:ext uri="{FF2B5EF4-FFF2-40B4-BE49-F238E27FC236}">
                <a16:creationId xmlns:a16="http://schemas.microsoft.com/office/drawing/2014/main" id="{753DCE8B-BEC8-FA4B-9C5A-CC37509E233A}"/>
              </a:ext>
            </a:extLst>
          </p:cNvPr>
          <p:cNvSpPr txBox="1"/>
          <p:nvPr/>
        </p:nvSpPr>
        <p:spPr>
          <a:xfrm>
            <a:off x="21488400" y="16002000"/>
            <a:ext cx="65" cy="1103507"/>
          </a:xfrm>
          <a:prstGeom prst="rect">
            <a:avLst/>
          </a:prstGeom>
          <a:noFill/>
        </p:spPr>
        <p:txBody>
          <a:bodyPr wrap="none" lIns="0" tIns="0" rIns="0" bIns="0" rtlCol="0">
            <a:spAutoFit/>
          </a:bodyPr>
          <a:lstStyle/>
          <a:p>
            <a:endParaRPr lang="en-US" dirty="0"/>
          </a:p>
        </p:txBody>
      </p:sp>
      <p:sp>
        <p:nvSpPr>
          <p:cNvPr id="13" name="Rectangle 12">
            <a:extLst>
              <a:ext uri="{FF2B5EF4-FFF2-40B4-BE49-F238E27FC236}">
                <a16:creationId xmlns:a16="http://schemas.microsoft.com/office/drawing/2014/main" id="{084A931A-531E-824D-7D71-7F9D447C9F1E}"/>
              </a:ext>
            </a:extLst>
          </p:cNvPr>
          <p:cNvSpPr/>
          <p:nvPr/>
        </p:nvSpPr>
        <p:spPr>
          <a:xfrm>
            <a:off x="1176336" y="16775703"/>
            <a:ext cx="13061952" cy="437741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Cartoon</a:t>
            </a:r>
          </a:p>
        </p:txBody>
      </p:sp>
      <p:pic>
        <p:nvPicPr>
          <p:cNvPr id="16" name="Picture 15" descr="A black text on a black background&#10;&#10;Description automatically generated">
            <a:extLst>
              <a:ext uri="{FF2B5EF4-FFF2-40B4-BE49-F238E27FC236}">
                <a16:creationId xmlns:a16="http://schemas.microsoft.com/office/drawing/2014/main" id="{FCB99909-A1B2-3777-C7A4-C9B76D4A8FA3}"/>
              </a:ext>
            </a:extLst>
          </p:cNvPr>
          <p:cNvPicPr>
            <a:picLocks noChangeAspect="1"/>
          </p:cNvPicPr>
          <p:nvPr/>
        </p:nvPicPr>
        <p:blipFill>
          <a:blip r:embed="rId8"/>
          <a:stretch>
            <a:fillRect/>
          </a:stretch>
        </p:blipFill>
        <p:spPr>
          <a:xfrm>
            <a:off x="26685401" y="5317104"/>
            <a:ext cx="5114925" cy="1885950"/>
          </a:xfrm>
          <a:prstGeom prst="rect">
            <a:avLst/>
          </a:prstGeom>
        </p:spPr>
      </p:pic>
      <p:pic>
        <p:nvPicPr>
          <p:cNvPr id="18" name="Picture 17">
            <a:extLst>
              <a:ext uri="{FF2B5EF4-FFF2-40B4-BE49-F238E27FC236}">
                <a16:creationId xmlns:a16="http://schemas.microsoft.com/office/drawing/2014/main" id="{02456326-3316-647A-8DC7-B8CFDB4F6FC2}"/>
              </a:ext>
            </a:extLst>
          </p:cNvPr>
          <p:cNvPicPr>
            <a:picLocks noChangeAspect="1"/>
          </p:cNvPicPr>
          <p:nvPr/>
        </p:nvPicPr>
        <p:blipFill>
          <a:blip r:embed="rId9"/>
          <a:stretch>
            <a:fillRect/>
          </a:stretch>
        </p:blipFill>
        <p:spPr>
          <a:xfrm>
            <a:off x="27001962" y="4011781"/>
            <a:ext cx="4481801" cy="1372335"/>
          </a:xfrm>
          <a:prstGeom prst="rect">
            <a:avLst/>
          </a:prstGeom>
        </p:spPr>
      </p:pic>
      <p:pic>
        <p:nvPicPr>
          <p:cNvPr id="22" name="Picture 21" descr="A black background with a black square&#10;&#10;Description automatically generated">
            <a:extLst>
              <a:ext uri="{FF2B5EF4-FFF2-40B4-BE49-F238E27FC236}">
                <a16:creationId xmlns:a16="http://schemas.microsoft.com/office/drawing/2014/main" id="{90B3CD36-6BC1-EC13-6967-353F470BD010}"/>
              </a:ext>
            </a:extLst>
          </p:cNvPr>
          <p:cNvPicPr>
            <a:picLocks noChangeAspect="1"/>
          </p:cNvPicPr>
          <p:nvPr/>
        </p:nvPicPr>
        <p:blipFill>
          <a:blip r:embed="rId10"/>
          <a:stretch>
            <a:fillRect/>
          </a:stretch>
        </p:blipFill>
        <p:spPr>
          <a:xfrm>
            <a:off x="5082524" y="21823441"/>
            <a:ext cx="4728572" cy="692858"/>
          </a:xfrm>
          <a:prstGeom prst="rect">
            <a:avLst/>
          </a:prstGeom>
        </p:spPr>
      </p:pic>
      <p:pic>
        <p:nvPicPr>
          <p:cNvPr id="26" name="Picture 25" descr="A black background with a black square&#10;&#10;Description automatically generated">
            <a:extLst>
              <a:ext uri="{FF2B5EF4-FFF2-40B4-BE49-F238E27FC236}">
                <a16:creationId xmlns:a16="http://schemas.microsoft.com/office/drawing/2014/main" id="{784DDEA7-CBC6-A607-3343-713C640D0AEA}"/>
              </a:ext>
            </a:extLst>
          </p:cNvPr>
          <p:cNvPicPr>
            <a:picLocks noChangeAspect="1"/>
          </p:cNvPicPr>
          <p:nvPr/>
        </p:nvPicPr>
        <p:blipFill>
          <a:blip r:embed="rId11"/>
          <a:stretch>
            <a:fillRect/>
          </a:stretch>
        </p:blipFill>
        <p:spPr>
          <a:xfrm>
            <a:off x="4573978" y="22933365"/>
            <a:ext cx="6266667" cy="1186667"/>
          </a:xfrm>
          <a:prstGeom prst="rect">
            <a:avLst/>
          </a:prstGeom>
        </p:spPr>
      </p:pic>
      <p:pic>
        <p:nvPicPr>
          <p:cNvPr id="30" name="Picture 29" descr="A black background with a black square&#10;&#10;Description automatically generated">
            <a:extLst>
              <a:ext uri="{FF2B5EF4-FFF2-40B4-BE49-F238E27FC236}">
                <a16:creationId xmlns:a16="http://schemas.microsoft.com/office/drawing/2014/main" id="{60AE164F-2640-7F42-977B-FD881578B6B1}"/>
              </a:ext>
            </a:extLst>
          </p:cNvPr>
          <p:cNvPicPr>
            <a:picLocks noChangeAspect="1"/>
          </p:cNvPicPr>
          <p:nvPr/>
        </p:nvPicPr>
        <p:blipFill>
          <a:blip r:embed="rId12"/>
          <a:stretch>
            <a:fillRect/>
          </a:stretch>
        </p:blipFill>
        <p:spPr>
          <a:xfrm>
            <a:off x="4936097" y="24481682"/>
            <a:ext cx="4820571" cy="1220571"/>
          </a:xfrm>
          <a:prstGeom prst="rect">
            <a:avLst/>
          </a:prstGeom>
        </p:spPr>
      </p:pic>
      <p:pic>
        <p:nvPicPr>
          <p:cNvPr id="15" name="Picture 14" descr="A black background with a black square&#10;&#10;Description automatically generated">
            <a:extLst>
              <a:ext uri="{FF2B5EF4-FFF2-40B4-BE49-F238E27FC236}">
                <a16:creationId xmlns:a16="http://schemas.microsoft.com/office/drawing/2014/main" id="{E0A98D3A-D613-6B63-C9F2-6817FB4D1765}"/>
              </a:ext>
            </a:extLst>
          </p:cNvPr>
          <p:cNvPicPr>
            <a:picLocks noChangeAspect="1"/>
          </p:cNvPicPr>
          <p:nvPr/>
        </p:nvPicPr>
        <p:blipFill>
          <a:blip r:embed="rId13"/>
          <a:stretch>
            <a:fillRect/>
          </a:stretch>
        </p:blipFill>
        <p:spPr>
          <a:xfrm>
            <a:off x="19922274" y="23273685"/>
            <a:ext cx="3132381" cy="990000"/>
          </a:xfrm>
          <a:prstGeom prst="rect">
            <a:avLst/>
          </a:prstGeom>
        </p:spPr>
      </p:pic>
      <p:sp>
        <p:nvSpPr>
          <p:cNvPr id="19" name="TextBox 18">
            <a:extLst>
              <a:ext uri="{FF2B5EF4-FFF2-40B4-BE49-F238E27FC236}">
                <a16:creationId xmlns:a16="http://schemas.microsoft.com/office/drawing/2014/main" id="{B033EEDB-E001-2AB0-2AC1-80ABF9177539}"/>
              </a:ext>
            </a:extLst>
          </p:cNvPr>
          <p:cNvSpPr txBox="1"/>
          <p:nvPr/>
        </p:nvSpPr>
        <p:spPr>
          <a:xfrm>
            <a:off x="15885884" y="31230418"/>
            <a:ext cx="13061950" cy="461665"/>
          </a:xfrm>
          <a:prstGeom prst="rect">
            <a:avLst/>
          </a:prstGeom>
          <a:noFill/>
        </p:spPr>
        <p:txBody>
          <a:bodyPr wrap="square" rtlCol="0">
            <a:spAutoFit/>
          </a:bodyPr>
          <a:lstStyle/>
          <a:p>
            <a:pPr algn="ctr"/>
            <a:r>
              <a:rPr lang="en-US" sz="2400" i="1" dirty="0">
                <a:latin typeface="Neue Haas Grotesk Text Pro" panose="020B0504020202020204" pitchFamily="34" charset="0"/>
                <a:cs typeface="Arial" panose="020B0604020202020204" pitchFamily="34" charset="0"/>
              </a:rPr>
              <a:t>Figure 1: Simulation of light wave propagating into material undergoing collisional damping.</a:t>
            </a:r>
          </a:p>
        </p:txBody>
      </p:sp>
      <p:pic>
        <p:nvPicPr>
          <p:cNvPr id="31" name="Picture 30" descr="A black background with a black square&#10;&#10;Description automatically generated">
            <a:extLst>
              <a:ext uri="{FF2B5EF4-FFF2-40B4-BE49-F238E27FC236}">
                <a16:creationId xmlns:a16="http://schemas.microsoft.com/office/drawing/2014/main" id="{6E351AB4-304E-424E-DE98-E4C17B6A971B}"/>
              </a:ext>
            </a:extLst>
          </p:cNvPr>
          <p:cNvPicPr>
            <a:picLocks noChangeAspect="1"/>
          </p:cNvPicPr>
          <p:nvPr/>
        </p:nvPicPr>
        <p:blipFill>
          <a:blip r:embed="rId14"/>
          <a:stretch>
            <a:fillRect/>
          </a:stretch>
        </p:blipFill>
        <p:spPr>
          <a:xfrm>
            <a:off x="15554286" y="14266243"/>
            <a:ext cx="7002234" cy="1057138"/>
          </a:xfrm>
          <a:prstGeom prst="rect">
            <a:avLst/>
          </a:prstGeom>
        </p:spPr>
      </p:pic>
      <p:pic>
        <p:nvPicPr>
          <p:cNvPr id="39" name="Picture 38" descr="A black background with a black square&#10;&#10;Description automatically generated">
            <a:extLst>
              <a:ext uri="{FF2B5EF4-FFF2-40B4-BE49-F238E27FC236}">
                <a16:creationId xmlns:a16="http://schemas.microsoft.com/office/drawing/2014/main" id="{B0AD3265-8303-8FD9-BFFE-1B785766BABD}"/>
              </a:ext>
            </a:extLst>
          </p:cNvPr>
          <p:cNvPicPr>
            <a:picLocks noChangeAspect="1"/>
          </p:cNvPicPr>
          <p:nvPr/>
        </p:nvPicPr>
        <p:blipFill>
          <a:blip r:embed="rId15"/>
          <a:stretch>
            <a:fillRect/>
          </a:stretch>
        </p:blipFill>
        <p:spPr>
          <a:xfrm>
            <a:off x="15554286" y="15965603"/>
            <a:ext cx="9161547" cy="984771"/>
          </a:xfrm>
          <a:prstGeom prst="rect">
            <a:avLst/>
          </a:prstGeom>
        </p:spPr>
      </p:pic>
      <p:pic>
        <p:nvPicPr>
          <p:cNvPr id="1028" name="Picture 4">
            <a:extLst>
              <a:ext uri="{FF2B5EF4-FFF2-40B4-BE49-F238E27FC236}">
                <a16:creationId xmlns:a16="http://schemas.microsoft.com/office/drawing/2014/main" id="{146A3B26-C247-FAA9-7C4B-91D9BA9A2D3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350959" y="25222250"/>
            <a:ext cx="7189281" cy="56593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4EB5FF-9A5B-335F-49DF-F2EBFA0106D8}"/>
              </a:ext>
            </a:extLst>
          </p:cNvPr>
          <p:cNvSpPr txBox="1"/>
          <p:nvPr/>
        </p:nvSpPr>
        <p:spPr>
          <a:xfrm>
            <a:off x="29652911" y="21663964"/>
            <a:ext cx="13061951" cy="1477328"/>
          </a:xfrm>
          <a:prstGeom prst="rect">
            <a:avLst/>
          </a:prstGeom>
          <a:noFill/>
        </p:spPr>
        <p:txBody>
          <a:bodyPr wrap="square" rtlCol="0">
            <a:spAutoFit/>
          </a:bodyPr>
          <a:lstStyle/>
          <a:p>
            <a:pPr algn="just"/>
            <a:r>
              <a:rPr lang="en-US" sz="3000" dirty="0">
                <a:latin typeface="Neue Haas Grotesk Text Pro" panose="020B0504020202020204" pitchFamily="34" charset="0"/>
                <a:cs typeface="Arial" panose="020B0604020202020204" pitchFamily="34" charset="0"/>
              </a:rPr>
              <a:t>We model 1-D initial plasma formation to observe numerical performance of an explicit finite-difference solver. For our future work we can extend our solver to 2-D and 3-D by simply adding terms to our solver. </a:t>
            </a:r>
          </a:p>
        </p:txBody>
      </p:sp>
      <p:sp>
        <p:nvSpPr>
          <p:cNvPr id="12" name="Rectangle 11">
            <a:extLst>
              <a:ext uri="{FF2B5EF4-FFF2-40B4-BE49-F238E27FC236}">
                <a16:creationId xmlns:a16="http://schemas.microsoft.com/office/drawing/2014/main" id="{9FDAB931-6E85-DBA6-78C7-FD530834647A}"/>
              </a:ext>
            </a:extLst>
          </p:cNvPr>
          <p:cNvSpPr/>
          <p:nvPr/>
        </p:nvSpPr>
        <p:spPr>
          <a:xfrm>
            <a:off x="29652910" y="20284666"/>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ktiv Grotesk" panose="020B0504020202020204" pitchFamily="34" charset="0"/>
                <a:ea typeface="Aktiv Grotesk" panose="020B0504020202020204" pitchFamily="34" charset="0"/>
                <a:cs typeface="Aktiv Grotesk" panose="020B0504020202020204" pitchFamily="34" charset="0"/>
              </a:rPr>
              <a:t>Future Work</a:t>
            </a:r>
            <a:endParaRPr lang="en-US" sz="5000" dirty="0">
              <a:latin typeface="Aktiv Grotesk" panose="020B0504020202020204" pitchFamily="34" charset="0"/>
              <a:ea typeface="Aktiv Grotesk" panose="020B0504020202020204" pitchFamily="34" charset="0"/>
              <a:cs typeface="Aktiv Grotesk" panose="020B0504020202020204" pitchFamily="34" charset="0"/>
            </a:endParaRPr>
          </a:p>
        </p:txBody>
      </p:sp>
    </p:spTree>
    <p:extLst>
      <p:ext uri="{BB962C8B-B14F-4D97-AF65-F5344CB8AC3E}">
        <p14:creationId xmlns:p14="http://schemas.microsoft.com/office/powerpoint/2010/main" val="1317469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C35C4-6187-8040-8A70-A5C513CADDCB}"/>
              </a:ext>
            </a:extLst>
          </p:cNvPr>
          <p:cNvPicPr>
            <a:picLocks noChangeAspect="1"/>
          </p:cNvPicPr>
          <p:nvPr/>
        </p:nvPicPr>
        <p:blipFill>
          <a:blip r:embed="rId2"/>
          <a:stretch>
            <a:fillRect/>
          </a:stretch>
        </p:blipFill>
        <p:spPr>
          <a:xfrm>
            <a:off x="22373673" y="8409989"/>
            <a:ext cx="13324896" cy="2236679"/>
          </a:xfrm>
          <a:prstGeom prst="rect">
            <a:avLst/>
          </a:prstGeom>
        </p:spPr>
      </p:pic>
      <p:pic>
        <p:nvPicPr>
          <p:cNvPr id="6" name="Picture 5">
            <a:extLst>
              <a:ext uri="{FF2B5EF4-FFF2-40B4-BE49-F238E27FC236}">
                <a16:creationId xmlns:a16="http://schemas.microsoft.com/office/drawing/2014/main" id="{86E1C0A6-A370-7743-B530-34A81009C5D9}"/>
              </a:ext>
            </a:extLst>
          </p:cNvPr>
          <p:cNvPicPr>
            <a:picLocks noChangeAspect="1"/>
          </p:cNvPicPr>
          <p:nvPr/>
        </p:nvPicPr>
        <p:blipFill>
          <a:blip r:embed="rId3"/>
          <a:stretch>
            <a:fillRect/>
          </a:stretch>
        </p:blipFill>
        <p:spPr>
          <a:xfrm>
            <a:off x="6579492" y="7620955"/>
            <a:ext cx="11783005" cy="3814748"/>
          </a:xfrm>
          <a:prstGeom prst="rect">
            <a:avLst/>
          </a:prstGeom>
        </p:spPr>
      </p:pic>
    </p:spTree>
    <p:extLst>
      <p:ext uri="{BB962C8B-B14F-4D97-AF65-F5344CB8AC3E}">
        <p14:creationId xmlns:p14="http://schemas.microsoft.com/office/powerpoint/2010/main" val="3420773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592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8025">
            <a:alpha val="15000"/>
          </a:srgb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170FEF-011A-5342-B701-2B5D8E102B3F}"/>
              </a:ext>
            </a:extLst>
          </p:cNvPr>
          <p:cNvSpPr/>
          <p:nvPr/>
        </p:nvSpPr>
        <p:spPr>
          <a:xfrm>
            <a:off x="1176338"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F70CDB76-B0F2-6F41-8B57-3F2A80D0319B}"/>
              </a:ext>
            </a:extLst>
          </p:cNvPr>
          <p:cNvSpPr/>
          <p:nvPr/>
        </p:nvSpPr>
        <p:spPr>
          <a:xfrm>
            <a:off x="1176338" y="15683997"/>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FD122781-2C66-7D44-B469-BC6909743CF3}"/>
              </a:ext>
            </a:extLst>
          </p:cNvPr>
          <p:cNvSpPr/>
          <p:nvPr/>
        </p:nvSpPr>
        <p:spPr>
          <a:xfrm>
            <a:off x="1176338" y="2000764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4" name="Rectangle 13">
            <a:extLst>
              <a:ext uri="{FF2B5EF4-FFF2-40B4-BE49-F238E27FC236}">
                <a16:creationId xmlns:a16="http://schemas.microsoft.com/office/drawing/2014/main" id="{DEE8E935-1F76-7B41-A8A0-FA9A6DC4CBE3}"/>
              </a:ext>
            </a:extLst>
          </p:cNvPr>
          <p:cNvSpPr/>
          <p:nvPr/>
        </p:nvSpPr>
        <p:spPr>
          <a:xfrm>
            <a:off x="15414625" y="7315201"/>
            <a:ext cx="13061950"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259C470A-374F-3543-B16F-0BC89D36B0E4}"/>
              </a:ext>
            </a:extLst>
          </p:cNvPr>
          <p:cNvSpPr/>
          <p:nvPr/>
        </p:nvSpPr>
        <p:spPr>
          <a:xfrm>
            <a:off x="29652912" y="731520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Conclusion</a:t>
            </a:r>
            <a:endParaRPr lang="en-US" sz="5000" dirty="0">
              <a:latin typeface="Helvetica" pitchFamily="2" charset="0"/>
            </a:endParaRPr>
          </a:p>
        </p:txBody>
      </p:sp>
      <p:sp>
        <p:nvSpPr>
          <p:cNvPr id="20" name="Rectangle 19">
            <a:extLst>
              <a:ext uri="{FF2B5EF4-FFF2-40B4-BE49-F238E27FC236}">
                <a16:creationId xmlns:a16="http://schemas.microsoft.com/office/drawing/2014/main" id="{91CEC3C6-A0A1-964B-B8A8-C834154687AF}"/>
              </a:ext>
            </a:extLst>
          </p:cNvPr>
          <p:cNvSpPr/>
          <p:nvPr/>
        </p:nvSpPr>
        <p:spPr>
          <a:xfrm>
            <a:off x="29652912" y="20007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Acknowledgments</a:t>
            </a:r>
            <a:endParaRPr lang="en-US" sz="5000" dirty="0">
              <a:latin typeface="Helvetica" pitchFamily="2" charset="0"/>
            </a:endParaRPr>
          </a:p>
        </p:txBody>
      </p:sp>
      <p:sp>
        <p:nvSpPr>
          <p:cNvPr id="21" name="TextBox 20">
            <a:extLst>
              <a:ext uri="{FF2B5EF4-FFF2-40B4-BE49-F238E27FC236}">
                <a16:creationId xmlns:a16="http://schemas.microsoft.com/office/drawing/2014/main" id="{74A298CE-07C7-084B-B72C-D7D120AA24D1}"/>
              </a:ext>
            </a:extLst>
          </p:cNvPr>
          <p:cNvSpPr txBox="1"/>
          <p:nvPr/>
        </p:nvSpPr>
        <p:spPr>
          <a:xfrm>
            <a:off x="29652912" y="21558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omnienderi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sinvele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stiam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occupta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nobisciur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dolenem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oluptam</a:t>
            </a:r>
            <a:r>
              <a:rPr lang="en-US" sz="2667" dirty="0">
                <a:latin typeface="Arial" panose="020B0604020202020204" pitchFamily="34" charset="0"/>
                <a:cs typeface="Arial" panose="020B0604020202020204" pitchFamily="34" charset="0"/>
              </a:rPr>
              <a:t> ne </a:t>
            </a:r>
            <a:r>
              <a:rPr lang="en-US" sz="2667" dirty="0" err="1">
                <a:latin typeface="Arial" panose="020B0604020202020204" pitchFamily="34" charset="0"/>
                <a:cs typeface="Arial" panose="020B0604020202020204" pitchFamily="34" charset="0"/>
              </a:rPr>
              <a:t>nonessumqui</a:t>
            </a:r>
            <a:endParaRPr lang="en-US" sz="2667"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BD28B2E-EB3C-4243-98EF-FED959248E29}"/>
              </a:ext>
            </a:extLst>
          </p:cNvPr>
          <p:cNvSpPr/>
          <p:nvPr/>
        </p:nvSpPr>
        <p:spPr>
          <a:xfrm>
            <a:off x="29652912" y="25468641"/>
            <a:ext cx="13061951" cy="1170214"/>
          </a:xfrm>
          <a:prstGeom prst="rect">
            <a:avLst/>
          </a:prstGeom>
          <a:solidFill>
            <a:srgbClr val="F58025"/>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Helvetica" pitchFamily="2" charset="0"/>
              </a:rPr>
              <a:t>References</a:t>
            </a:r>
            <a:endParaRPr lang="en-US" sz="5000" dirty="0">
              <a:latin typeface="Helvetica" pitchFamily="2" charset="0"/>
            </a:endParaRPr>
          </a:p>
        </p:txBody>
      </p:sp>
      <p:sp>
        <p:nvSpPr>
          <p:cNvPr id="24" name="TextBox 23">
            <a:extLst>
              <a:ext uri="{FF2B5EF4-FFF2-40B4-BE49-F238E27FC236}">
                <a16:creationId xmlns:a16="http://schemas.microsoft.com/office/drawing/2014/main" id="{EF233BEC-D918-0A48-8894-42A92980A8AA}"/>
              </a:ext>
            </a:extLst>
          </p:cNvPr>
          <p:cNvSpPr txBox="1"/>
          <p:nvPr/>
        </p:nvSpPr>
        <p:spPr>
          <a:xfrm>
            <a:off x="29652912" y="27019855"/>
            <a:ext cx="13061951"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a:t>
            </a:r>
          </a:p>
        </p:txBody>
      </p:sp>
      <p:sp>
        <p:nvSpPr>
          <p:cNvPr id="32" name="TextBox 31">
            <a:extLst>
              <a:ext uri="{FF2B5EF4-FFF2-40B4-BE49-F238E27FC236}">
                <a16:creationId xmlns:a16="http://schemas.microsoft.com/office/drawing/2014/main" id="{1168F076-63CE-2C45-93FB-D6260330E28C}"/>
              </a:ext>
            </a:extLst>
          </p:cNvPr>
          <p:cNvSpPr txBox="1"/>
          <p:nvPr/>
        </p:nvSpPr>
        <p:spPr>
          <a:xfrm>
            <a:off x="1176339" y="8866416"/>
            <a:ext cx="13061949" cy="6255559"/>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endParaRPr lang="en-US" sz="2670"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210743AB-8A16-9146-9C6B-9B3D89C02138}"/>
              </a:ext>
            </a:extLst>
          </p:cNvPr>
          <p:cNvSpPr txBox="1"/>
          <p:nvPr/>
        </p:nvSpPr>
        <p:spPr>
          <a:xfrm>
            <a:off x="1176339" y="17235212"/>
            <a:ext cx="13061948"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Ugiatempore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evenis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earchitiam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susdam</a:t>
            </a:r>
            <a:r>
              <a:rPr lang="en-US" sz="2670" dirty="0">
                <a:latin typeface="Arial" panose="020B0604020202020204" pitchFamily="34" charset="0"/>
                <a:cs typeface="Arial" panose="020B0604020202020204" pitchFamily="34" charset="0"/>
              </a:rPr>
              <a:t> qui </a:t>
            </a:r>
            <a:r>
              <a:rPr lang="en-US" sz="2670" dirty="0" err="1">
                <a:latin typeface="Arial" panose="020B0604020202020204" pitchFamily="34" charset="0"/>
                <a:cs typeface="Arial" panose="020B0604020202020204" pitchFamily="34" charset="0"/>
              </a:rPr>
              <a:t>asimin</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quissequam</a:t>
            </a:r>
            <a:r>
              <a:rPr lang="en-US" sz="2670" dirty="0">
                <a:latin typeface="Arial" panose="020B0604020202020204" pitchFamily="34" charset="0"/>
                <a:cs typeface="Arial" panose="020B0604020202020204" pitchFamily="34" charset="0"/>
              </a:rPr>
              <a:t> la </a:t>
            </a:r>
            <a:r>
              <a:rPr lang="en-US" sz="2670" dirty="0" err="1">
                <a:latin typeface="Arial" panose="020B0604020202020204" pitchFamily="34" charset="0"/>
                <a:cs typeface="Arial" panose="020B0604020202020204" pitchFamily="34" charset="0"/>
              </a:rPr>
              <a:t>ni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ipsunt</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Ditat que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apienda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versper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feriti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delia</a:t>
            </a:r>
            <a:r>
              <a:rPr lang="en-US" sz="2670" dirty="0">
                <a:latin typeface="Arial" panose="020B0604020202020204" pitchFamily="34" charset="0"/>
                <a:cs typeface="Arial" panose="020B0604020202020204" pitchFamily="34" charset="0"/>
              </a:rPr>
              <a:t> pa </a:t>
            </a:r>
            <a:r>
              <a:rPr lang="en-US" sz="2670" dirty="0" err="1">
                <a:latin typeface="Arial" panose="020B0604020202020204" pitchFamily="34" charset="0"/>
                <a:cs typeface="Arial" panose="020B0604020202020204" pitchFamily="34" charset="0"/>
              </a:rPr>
              <a:t>dolo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quamus</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endellu</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pisquia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aditatur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audam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earupid</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quunt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odigniscil</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verios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nonsequam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duciis</a:t>
            </a:r>
            <a:r>
              <a:rPr lang="en-US" sz="2670" dirty="0">
                <a:latin typeface="Arial" panose="020B0604020202020204" pitchFamily="34" charset="0"/>
                <a:cs typeface="Arial" panose="020B0604020202020204" pitchFamily="34" charset="0"/>
              </a:rPr>
              <a:t> et</a:t>
            </a:r>
          </a:p>
        </p:txBody>
      </p:sp>
      <p:sp>
        <p:nvSpPr>
          <p:cNvPr id="34" name="TextBox 33">
            <a:extLst>
              <a:ext uri="{FF2B5EF4-FFF2-40B4-BE49-F238E27FC236}">
                <a16:creationId xmlns:a16="http://schemas.microsoft.com/office/drawing/2014/main" id="{36215FD9-64DC-3043-8EB1-3DBB8C8AB21D}"/>
              </a:ext>
            </a:extLst>
          </p:cNvPr>
          <p:cNvSpPr txBox="1"/>
          <p:nvPr/>
        </p:nvSpPr>
        <p:spPr>
          <a:xfrm>
            <a:off x="1176339" y="21558857"/>
            <a:ext cx="13061948" cy="17340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explitatur</a:t>
            </a:r>
            <a:r>
              <a:rPr lang="en-US" sz="2667" dirty="0">
                <a:latin typeface="Arial" panose="020B0604020202020204" pitchFamily="34" charset="0"/>
                <a:cs typeface="Arial" panose="020B0604020202020204" pitchFamily="34" charset="0"/>
              </a:rPr>
              <a:t> sum </a:t>
            </a:r>
            <a:r>
              <a:rPr lang="en-US" sz="2667" dirty="0" err="1">
                <a:latin typeface="Arial" panose="020B0604020202020204" pitchFamily="34" charset="0"/>
                <a:cs typeface="Arial" panose="020B0604020202020204" pitchFamily="34" charset="0"/>
              </a:rPr>
              <a:t>venihit</a:t>
            </a:r>
            <a:r>
              <a:rPr lang="en-US" sz="2667" dirty="0">
                <a:latin typeface="Arial" panose="020B0604020202020204" pitchFamily="34" charset="0"/>
                <a:cs typeface="Arial" panose="020B0604020202020204" pitchFamily="34" charset="0"/>
              </a:rPr>
              <a:t> quo con </a:t>
            </a:r>
            <a:r>
              <a:rPr lang="en-US" sz="2667" dirty="0" err="1">
                <a:latin typeface="Arial" panose="020B0604020202020204" pitchFamily="34" charset="0"/>
                <a:cs typeface="Arial" panose="020B0604020202020204" pitchFamily="34" charset="0"/>
              </a:rPr>
              <a:t>cusda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conessunt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nullitae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porunto</a:t>
            </a:r>
            <a:r>
              <a:rPr lang="en-US" sz="2667" dirty="0">
                <a:latin typeface="Arial" panose="020B0604020202020204" pitchFamily="34" charset="0"/>
                <a:cs typeface="Arial" panose="020B0604020202020204" pitchFamily="34" charset="0"/>
              </a:rPr>
              <a:t> mod </a:t>
            </a:r>
            <a:r>
              <a:rPr lang="en-US" sz="2667" dirty="0" err="1">
                <a:latin typeface="Arial" panose="020B0604020202020204" pitchFamily="34" charset="0"/>
                <a:cs typeface="Arial" panose="020B0604020202020204" pitchFamily="34" charset="0"/>
              </a:rPr>
              <a:t>maiorio</a:t>
            </a:r>
            <a:r>
              <a:rPr lang="en-US" sz="2667" dirty="0">
                <a:latin typeface="Arial" panose="020B0604020202020204" pitchFamily="34" charset="0"/>
                <a:cs typeface="Arial" panose="020B0604020202020204" pitchFamily="34" charset="0"/>
              </a:rPr>
              <a:t> ex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a:t>
            </a:r>
            <a:endParaRPr lang="en-US" sz="2667"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D0EA02-6EEA-2043-96CB-F62C256A98A6}"/>
              </a:ext>
            </a:extLst>
          </p:cNvPr>
          <p:cNvSpPr txBox="1"/>
          <p:nvPr/>
        </p:nvSpPr>
        <p:spPr>
          <a:xfrm>
            <a:off x="29652913" y="17568137"/>
            <a:ext cx="13061950" cy="17340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a:t>
            </a:r>
          </a:p>
        </p:txBody>
      </p:sp>
      <p:sp>
        <p:nvSpPr>
          <p:cNvPr id="36" name="TextBox 35">
            <a:extLst>
              <a:ext uri="{FF2B5EF4-FFF2-40B4-BE49-F238E27FC236}">
                <a16:creationId xmlns:a16="http://schemas.microsoft.com/office/drawing/2014/main" id="{DDBEDB47-166B-6848-84AE-F3D4E3B5A1F6}"/>
              </a:ext>
            </a:extLst>
          </p:cNvPr>
          <p:cNvSpPr txBox="1"/>
          <p:nvPr/>
        </p:nvSpPr>
        <p:spPr>
          <a:xfrm>
            <a:off x="15414625" y="19260935"/>
            <a:ext cx="13061950" cy="2554930"/>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a:t>
            </a:r>
          </a:p>
          <a:p>
            <a:endParaRPr lang="en-US" sz="2667" dirty="0">
              <a:latin typeface="Arial" panose="020B0604020202020204" pitchFamily="34" charset="0"/>
              <a:cs typeface="Arial" panose="020B0604020202020204" pitchFamily="34" charset="0"/>
            </a:endParaRPr>
          </a:p>
        </p:txBody>
      </p:sp>
      <p:sp>
        <p:nvSpPr>
          <p:cNvPr id="37" name="Rectangle 36">
            <a:extLst>
              <a:ext uri="{FF2B5EF4-FFF2-40B4-BE49-F238E27FC236}">
                <a16:creationId xmlns:a16="http://schemas.microsoft.com/office/drawing/2014/main" id="{79E61101-5EF6-6B46-914F-CA5C0451EE03}"/>
              </a:ext>
            </a:extLst>
          </p:cNvPr>
          <p:cNvSpPr/>
          <p:nvPr/>
        </p:nvSpPr>
        <p:spPr>
          <a:xfrm>
            <a:off x="15414626"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8" name="Rectangle 37">
            <a:extLst>
              <a:ext uri="{FF2B5EF4-FFF2-40B4-BE49-F238E27FC236}">
                <a16:creationId xmlns:a16="http://schemas.microsoft.com/office/drawing/2014/main" id="{9649ACC7-CA7B-714B-AEA7-CEF458A54E36}"/>
              </a:ext>
            </a:extLst>
          </p:cNvPr>
          <p:cNvSpPr/>
          <p:nvPr/>
        </p:nvSpPr>
        <p:spPr>
          <a:xfrm>
            <a:off x="15414625" y="21815865"/>
            <a:ext cx="13061950" cy="520399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39" name="TextBox 38">
            <a:extLst>
              <a:ext uri="{FF2B5EF4-FFF2-40B4-BE49-F238E27FC236}">
                <a16:creationId xmlns:a16="http://schemas.microsoft.com/office/drawing/2014/main" id="{D297980D-4ECC-F745-B2B0-F00C14163F51}"/>
              </a:ext>
            </a:extLst>
          </p:cNvPr>
          <p:cNvSpPr txBox="1"/>
          <p:nvPr/>
        </p:nvSpPr>
        <p:spPr>
          <a:xfrm>
            <a:off x="15414625" y="27388935"/>
            <a:ext cx="13061950" cy="2965364"/>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iusaeped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abor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ame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utatur</a:t>
            </a:r>
            <a:r>
              <a:rPr lang="en-US" sz="2667" dirty="0">
                <a:latin typeface="Arial" panose="020B0604020202020204" pitchFamily="34" charset="0"/>
                <a:cs typeface="Arial" panose="020B0604020202020204" pitchFamily="34" charset="0"/>
              </a:rPr>
              <a:t> as </a:t>
            </a:r>
            <a:r>
              <a:rPr lang="en-US" sz="2667" dirty="0" err="1">
                <a:latin typeface="Arial" panose="020B0604020202020204" pitchFamily="34" charset="0"/>
                <a:cs typeface="Arial" panose="020B0604020202020204" pitchFamily="34" charset="0"/>
              </a:rPr>
              <a:t>senet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quibus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duciis</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apienda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versper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feriti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delia</a:t>
            </a:r>
            <a:r>
              <a:rPr lang="en-US" sz="2667" dirty="0">
                <a:latin typeface="Arial" panose="020B0604020202020204" pitchFamily="34" charset="0"/>
                <a:cs typeface="Arial" panose="020B0604020202020204" pitchFamily="34" charset="0"/>
              </a:rPr>
              <a:t> pa </a:t>
            </a:r>
            <a:r>
              <a:rPr lang="en-US" sz="2667" dirty="0" err="1">
                <a:latin typeface="Arial" panose="020B0604020202020204" pitchFamily="34" charset="0"/>
                <a:cs typeface="Arial" panose="020B0604020202020204" pitchFamily="34" charset="0"/>
              </a:rPr>
              <a:t>dolo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quamus</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endellu</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pisquia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aditatur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audam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earupid</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quunt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odigniscil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verios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nonsequam</a:t>
            </a:r>
            <a:endParaRPr lang="en-US" sz="2667"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FEB20CB5-C342-764E-B79A-7C682C36C316}"/>
              </a:ext>
            </a:extLst>
          </p:cNvPr>
          <p:cNvSpPr/>
          <p:nvPr/>
        </p:nvSpPr>
        <p:spPr>
          <a:xfrm>
            <a:off x="29652913" y="9070523"/>
            <a:ext cx="13061949" cy="813507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Rectangle 40">
            <a:extLst>
              <a:ext uri="{FF2B5EF4-FFF2-40B4-BE49-F238E27FC236}">
                <a16:creationId xmlns:a16="http://schemas.microsoft.com/office/drawing/2014/main" id="{8432BACB-B7AC-9249-89BD-23CE195D42AA}"/>
              </a:ext>
            </a:extLst>
          </p:cNvPr>
          <p:cNvSpPr/>
          <p:nvPr/>
        </p:nvSpPr>
        <p:spPr>
          <a:xfrm>
            <a:off x="1176339" y="23673924"/>
            <a:ext cx="13061949" cy="726327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2" name="Rectangle 41">
            <a:extLst>
              <a:ext uri="{FF2B5EF4-FFF2-40B4-BE49-F238E27FC236}">
                <a16:creationId xmlns:a16="http://schemas.microsoft.com/office/drawing/2014/main" id="{BD028CE5-80CA-A547-8060-A3BDE4204EC8}"/>
              </a:ext>
            </a:extLst>
          </p:cNvPr>
          <p:cNvSpPr/>
          <p:nvPr/>
        </p:nvSpPr>
        <p:spPr>
          <a:xfrm>
            <a:off x="15414625" y="9070523"/>
            <a:ext cx="13061950" cy="553688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3" name="Rectangle 42">
            <a:extLst>
              <a:ext uri="{FF2B5EF4-FFF2-40B4-BE49-F238E27FC236}">
                <a16:creationId xmlns:a16="http://schemas.microsoft.com/office/drawing/2014/main" id="{BDD90DD4-B82B-EE48-A0A1-0F9A585E7A8D}"/>
              </a:ext>
            </a:extLst>
          </p:cNvPr>
          <p:cNvSpPr/>
          <p:nvPr/>
        </p:nvSpPr>
        <p:spPr>
          <a:xfrm>
            <a:off x="22409085" y="15335050"/>
            <a:ext cx="6067490"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28" name="TextBox 27">
            <a:extLst>
              <a:ext uri="{FF2B5EF4-FFF2-40B4-BE49-F238E27FC236}">
                <a16:creationId xmlns:a16="http://schemas.microsoft.com/office/drawing/2014/main" id="{A7BBB061-AFE3-614D-A863-BE22A56A5B2C}"/>
              </a:ext>
            </a:extLst>
          </p:cNvPr>
          <p:cNvSpPr txBox="1"/>
          <p:nvPr/>
        </p:nvSpPr>
        <p:spPr>
          <a:xfrm>
            <a:off x="1176338" y="915143"/>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29" name="TextBox 28">
            <a:extLst>
              <a:ext uri="{FF2B5EF4-FFF2-40B4-BE49-F238E27FC236}">
                <a16:creationId xmlns:a16="http://schemas.microsoft.com/office/drawing/2014/main" id="{846EFCF9-B25B-6346-9D23-E217C50DCFE6}"/>
              </a:ext>
            </a:extLst>
          </p:cNvPr>
          <p:cNvSpPr txBox="1"/>
          <p:nvPr/>
        </p:nvSpPr>
        <p:spPr>
          <a:xfrm>
            <a:off x="1176338" y="3941651"/>
            <a:ext cx="26872350" cy="3046988"/>
          </a:xfrm>
          <a:prstGeom prst="rect">
            <a:avLst/>
          </a:prstGeom>
          <a:noFill/>
        </p:spPr>
        <p:txBody>
          <a:bodyPr wrap="square" rtlCol="0">
            <a:spAutoFit/>
          </a:bodyPr>
          <a:lstStyle/>
          <a:p>
            <a:r>
              <a:rPr lang="en-US" sz="5400" b="1" dirty="0">
                <a:latin typeface="Arial" panose="020B0604020202020204" pitchFamily="34" charset="0"/>
                <a:cs typeface="Arial" panose="020B0604020202020204" pitchFamily="34" charset="0"/>
              </a:rPr>
              <a:t>Nicholas Davila</a:t>
            </a:r>
            <a:r>
              <a:rPr lang="en-US" sz="5400" b="1" baseline="30000" dirty="0">
                <a:latin typeface="Arial" panose="020B0604020202020204" pitchFamily="34" charset="0"/>
                <a:cs typeface="Arial" panose="020B0604020202020204" pitchFamily="34" charset="0"/>
              </a:rPr>
              <a:t>1</a:t>
            </a:r>
            <a:r>
              <a:rPr lang="en-US" sz="5400" dirty="0">
                <a:latin typeface="Arial" panose="020B0604020202020204" pitchFamily="34" charset="0"/>
                <a:cs typeface="Arial" panose="020B0604020202020204" pitchFamily="34" charset="0"/>
              </a:rPr>
              <a:t>, Ka Ming Woo</a:t>
            </a:r>
            <a:r>
              <a:rPr lang="en-US" sz="5400" baseline="30000" dirty="0">
                <a:latin typeface="Arial" panose="020B0604020202020204" pitchFamily="34" charset="0"/>
                <a:cs typeface="Arial" panose="020B0604020202020204" pitchFamily="34" charset="0"/>
              </a:rPr>
              <a:t>2</a:t>
            </a:r>
            <a:br>
              <a:rPr lang="en-US" sz="54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pic>
        <p:nvPicPr>
          <p:cNvPr id="4" name="Picture 3" descr="A logo for PPPL">
            <a:extLst>
              <a:ext uri="{FF2B5EF4-FFF2-40B4-BE49-F238E27FC236}">
                <a16:creationId xmlns:a16="http://schemas.microsoft.com/office/drawing/2014/main" id="{420BF796-6822-3CA5-4764-9A45E8DE5D04}"/>
              </a:ext>
            </a:extLst>
          </p:cNvPr>
          <p:cNvPicPr>
            <a:picLocks noChangeAspect="1"/>
          </p:cNvPicPr>
          <p:nvPr/>
        </p:nvPicPr>
        <p:blipFill>
          <a:blip r:embed="rId2"/>
          <a:stretch>
            <a:fillRect/>
          </a:stretch>
        </p:blipFill>
        <p:spPr>
          <a:xfrm>
            <a:off x="30783440" y="1026073"/>
            <a:ext cx="5962039" cy="3288083"/>
          </a:xfrm>
          <a:prstGeom prst="rect">
            <a:avLst/>
          </a:prstGeom>
        </p:spPr>
      </p:pic>
      <p:pic>
        <p:nvPicPr>
          <p:cNvPr id="6" name="Picture 5">
            <a:extLst>
              <a:ext uri="{FF2B5EF4-FFF2-40B4-BE49-F238E27FC236}">
                <a16:creationId xmlns:a16="http://schemas.microsoft.com/office/drawing/2014/main" id="{6AFD8882-EAFD-6481-FFB1-12FB99E4151F}"/>
              </a:ext>
            </a:extLst>
          </p:cNvPr>
          <p:cNvPicPr>
            <a:picLocks noChangeAspect="1"/>
          </p:cNvPicPr>
          <p:nvPr/>
        </p:nvPicPr>
        <p:blipFill>
          <a:blip r:embed="rId3"/>
          <a:stretch>
            <a:fillRect/>
          </a:stretch>
        </p:blipFill>
        <p:spPr>
          <a:xfrm>
            <a:off x="31032822" y="5082033"/>
            <a:ext cx="10717748" cy="1799050"/>
          </a:xfrm>
          <a:prstGeom prst="rect">
            <a:avLst/>
          </a:prstGeom>
        </p:spPr>
      </p:pic>
      <p:pic>
        <p:nvPicPr>
          <p:cNvPr id="1026" name="Picture 2" descr="1">
            <a:extLst>
              <a:ext uri="{FF2B5EF4-FFF2-40B4-BE49-F238E27FC236}">
                <a16:creationId xmlns:a16="http://schemas.microsoft.com/office/drawing/2014/main" id="{AAFDADFD-CB4C-250B-FBD2-A154D28F6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17569" y="1414730"/>
            <a:ext cx="5397294" cy="2510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563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A2A88B-3360-5040-9003-E2372CDE5E46}"/>
              </a:ext>
            </a:extLst>
          </p:cNvPr>
          <p:cNvSpPr/>
          <p:nvPr/>
        </p:nvSpPr>
        <p:spPr>
          <a:xfrm>
            <a:off x="1176338" y="731520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Introduction</a:t>
            </a:r>
            <a:endParaRPr lang="en-US" sz="50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C4A6358-4507-B847-8C53-A48D4ED9E51F}"/>
              </a:ext>
            </a:extLst>
          </p:cNvPr>
          <p:cNvSpPr/>
          <p:nvPr/>
        </p:nvSpPr>
        <p:spPr>
          <a:xfrm>
            <a:off x="1176338" y="15683997"/>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Research Goal</a:t>
            </a:r>
            <a:endParaRPr lang="en-US" sz="5000"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0639631C-08BB-0541-B861-34DFCCDB4FE0}"/>
              </a:ext>
            </a:extLst>
          </p:cNvPr>
          <p:cNvSpPr/>
          <p:nvPr/>
        </p:nvSpPr>
        <p:spPr>
          <a:xfrm>
            <a:off x="1176338" y="20007641"/>
            <a:ext cx="11168062"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Methods</a:t>
            </a:r>
          </a:p>
        </p:txBody>
      </p:sp>
      <p:sp>
        <p:nvSpPr>
          <p:cNvPr id="15" name="Rectangle 14">
            <a:extLst>
              <a:ext uri="{FF2B5EF4-FFF2-40B4-BE49-F238E27FC236}">
                <a16:creationId xmlns:a16="http://schemas.microsoft.com/office/drawing/2014/main" id="{6E1D1C45-5D5B-AE41-90A5-588D8661AF6B}"/>
              </a:ext>
            </a:extLst>
          </p:cNvPr>
          <p:cNvSpPr/>
          <p:nvPr/>
        </p:nvSpPr>
        <p:spPr>
          <a:xfrm>
            <a:off x="13328650" y="7315201"/>
            <a:ext cx="17245330"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Figures and Results</a:t>
            </a:r>
            <a:endParaRPr lang="en-US" sz="5000"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138EC08D-F3CB-A243-A37D-C070C1327C62}"/>
              </a:ext>
            </a:extLst>
          </p:cNvPr>
          <p:cNvSpPr/>
          <p:nvPr/>
        </p:nvSpPr>
        <p:spPr>
          <a:xfrm>
            <a:off x="31546800" y="731520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Conclusion</a:t>
            </a:r>
            <a:endParaRPr lang="en-US" sz="5000" dirty="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430B91-8AA9-6348-80F6-DF385B5A1F00}"/>
              </a:ext>
            </a:extLst>
          </p:cNvPr>
          <p:cNvSpPr/>
          <p:nvPr/>
        </p:nvSpPr>
        <p:spPr>
          <a:xfrm>
            <a:off x="31546800" y="20007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Acknowledgments</a:t>
            </a:r>
            <a:endParaRPr lang="en-US" sz="50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A8FFCE5-9811-C541-BAEF-E61E890EBD22}"/>
              </a:ext>
            </a:extLst>
          </p:cNvPr>
          <p:cNvSpPr txBox="1"/>
          <p:nvPr/>
        </p:nvSpPr>
        <p:spPr>
          <a:xfrm>
            <a:off x="31546800" y="21558855"/>
            <a:ext cx="11168063" cy="2965364"/>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p>
        </p:txBody>
      </p:sp>
      <p:sp>
        <p:nvSpPr>
          <p:cNvPr id="24" name="Rectangle 23">
            <a:extLst>
              <a:ext uri="{FF2B5EF4-FFF2-40B4-BE49-F238E27FC236}">
                <a16:creationId xmlns:a16="http://schemas.microsoft.com/office/drawing/2014/main" id="{13D96B68-D54A-5A40-A6AC-3E453DB8FF98}"/>
              </a:ext>
            </a:extLst>
          </p:cNvPr>
          <p:cNvSpPr/>
          <p:nvPr/>
        </p:nvSpPr>
        <p:spPr>
          <a:xfrm>
            <a:off x="31546800" y="25468641"/>
            <a:ext cx="11168063" cy="1170214"/>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b="1" dirty="0">
                <a:latin typeface="Arial" panose="020B0604020202020204" pitchFamily="34" charset="0"/>
                <a:cs typeface="Arial" panose="020B0604020202020204" pitchFamily="34" charset="0"/>
              </a:rPr>
              <a:t>References</a:t>
            </a:r>
            <a:endParaRPr lang="en-US" sz="50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988C4C15-2C03-0B49-95A9-8826656316BF}"/>
              </a:ext>
            </a:extLst>
          </p:cNvPr>
          <p:cNvSpPr txBox="1"/>
          <p:nvPr/>
        </p:nvSpPr>
        <p:spPr>
          <a:xfrm>
            <a:off x="31546800" y="27019855"/>
            <a:ext cx="11168063"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r>
              <a:rPr lang="en-US" sz="2667" dirty="0">
                <a:latin typeface="Arial" panose="020B0604020202020204" pitchFamily="34" charset="0"/>
                <a:cs typeface="Arial" panose="020B0604020202020204" pitchFamily="34" charset="0"/>
              </a:rPr>
              <a:t> voles </a:t>
            </a:r>
            <a:r>
              <a:rPr lang="en-US" sz="2667" dirty="0" err="1">
                <a:latin typeface="Arial" panose="020B0604020202020204" pitchFamily="34" charset="0"/>
                <a:cs typeface="Arial" panose="020B0604020202020204" pitchFamily="34" charset="0"/>
              </a:rPr>
              <a:t>int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odic</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dolorrum</a:t>
            </a:r>
            <a:r>
              <a:rPr lang="en-US" sz="2667" dirty="0">
                <a:latin typeface="Arial" panose="020B0604020202020204" pitchFamily="34" charset="0"/>
                <a:cs typeface="Arial" panose="020B0604020202020204" pitchFamily="34" charset="0"/>
              </a:rPr>
              <a:t> que cores </a:t>
            </a:r>
            <a:r>
              <a:rPr lang="en-US" sz="2667" dirty="0" err="1">
                <a:latin typeface="Arial" panose="020B0604020202020204" pitchFamily="34" charset="0"/>
                <a:cs typeface="Arial" panose="020B0604020202020204" pitchFamily="34" charset="0"/>
              </a:rPr>
              <a:t>doluptaturi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utemolorum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imusam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idendaecabo</a:t>
            </a:r>
            <a:r>
              <a:rPr lang="en-US" sz="2667" dirty="0">
                <a:latin typeface="Arial" panose="020B0604020202020204" pitchFamily="34" charset="0"/>
                <a:cs typeface="Arial" panose="020B0604020202020204" pitchFamily="34" charset="0"/>
              </a:rPr>
              <a:t>. Nam quo </a:t>
            </a:r>
            <a:r>
              <a:rPr lang="en-US" sz="2667" dirty="0" err="1">
                <a:latin typeface="Arial" panose="020B0604020202020204" pitchFamily="34" charset="0"/>
                <a:cs typeface="Arial" panose="020B0604020202020204" pitchFamily="34" charset="0"/>
              </a:rPr>
              <a:t>moluptatur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endParaRPr lang="en-US" sz="2667"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842EB0F-47CB-9D4D-AECD-1A7E345B8560}"/>
              </a:ext>
            </a:extLst>
          </p:cNvPr>
          <p:cNvSpPr txBox="1"/>
          <p:nvPr/>
        </p:nvSpPr>
        <p:spPr>
          <a:xfrm>
            <a:off x="1176338" y="8866416"/>
            <a:ext cx="11168062" cy="5844677"/>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Imintem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itius</a:t>
            </a:r>
            <a:r>
              <a:rPr lang="en-US" sz="2670" dirty="0">
                <a:latin typeface="Arial" panose="020B0604020202020204" pitchFamily="34" charset="0"/>
                <a:cs typeface="Arial" panose="020B0604020202020204" pitchFamily="34" charset="0"/>
              </a:rPr>
              <a:t>, nus id </a:t>
            </a:r>
            <a:r>
              <a:rPr lang="en-US" sz="2670" dirty="0" err="1">
                <a:latin typeface="Arial" panose="020B0604020202020204" pitchFamily="34" charset="0"/>
                <a:cs typeface="Arial" panose="020B0604020202020204" pitchFamily="34" charset="0"/>
              </a:rPr>
              <a:t>quat</a:t>
            </a:r>
            <a:r>
              <a:rPr lang="en-US" sz="2670" dirty="0">
                <a:latin typeface="Arial" panose="020B0604020202020204" pitchFamily="34" charset="0"/>
                <a:cs typeface="Arial" panose="020B0604020202020204" pitchFamily="34" charset="0"/>
              </a:rPr>
              <a:t> animus </a:t>
            </a:r>
            <a:r>
              <a:rPr lang="en-US" sz="2670" dirty="0" err="1">
                <a:latin typeface="Arial" panose="020B0604020202020204" pitchFamily="34" charset="0"/>
                <a:cs typeface="Arial" panose="020B0604020202020204" pitchFamily="34" charset="0"/>
              </a:rPr>
              <a:t>auda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platust</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imin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perovitasped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ipsus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maios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eume</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dolupit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bea</a:t>
            </a:r>
            <a:r>
              <a:rPr lang="en-US" sz="2670" dirty="0">
                <a:latin typeface="Arial" panose="020B0604020202020204" pitchFamily="34" charset="0"/>
                <a:cs typeface="Arial" panose="020B0604020202020204" pitchFamily="34" charset="0"/>
              </a:rPr>
              <a:t> natis </a:t>
            </a:r>
            <a:r>
              <a:rPr lang="en-US" sz="2670" dirty="0" err="1">
                <a:latin typeface="Arial" panose="020B0604020202020204" pitchFamily="34" charset="0"/>
                <a:cs typeface="Arial" panose="020B0604020202020204" pitchFamily="34" charset="0"/>
              </a:rPr>
              <a:t>dolupta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simperiae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nate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ulparis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magnieniam</a:t>
            </a:r>
            <a:r>
              <a:rPr lang="en-US" sz="2670" dirty="0">
                <a:latin typeface="Arial" panose="020B0604020202020204" pitchFamily="34" charset="0"/>
                <a:cs typeface="Arial" panose="020B0604020202020204" pitchFamily="34" charset="0"/>
              </a:rPr>
              <a:t>, to </a:t>
            </a:r>
            <a:r>
              <a:rPr lang="en-US" sz="2670" dirty="0" err="1">
                <a:latin typeface="Arial" panose="020B0604020202020204" pitchFamily="34" charset="0"/>
                <a:cs typeface="Arial" panose="020B0604020202020204" pitchFamily="34" charset="0"/>
              </a:rPr>
              <a:t>intotatur</a:t>
            </a:r>
            <a:r>
              <a:rPr lang="en-US" sz="2670" dirty="0">
                <a:latin typeface="Arial" panose="020B0604020202020204" pitchFamily="34" charset="0"/>
                <a:cs typeface="Arial" panose="020B0604020202020204" pitchFamily="34" charset="0"/>
              </a:rPr>
              <a:t>?</a:t>
            </a:r>
          </a:p>
          <a:p>
            <a:r>
              <a:rPr lang="en-US" sz="2670" dirty="0" err="1">
                <a:latin typeface="Arial" panose="020B0604020202020204" pitchFamily="34" charset="0"/>
                <a:cs typeface="Arial" panose="020B0604020202020204" pitchFamily="34" charset="0"/>
              </a:rPr>
              <a:t>Sunto</a:t>
            </a:r>
            <a:r>
              <a:rPr lang="en-US" sz="2670" dirty="0">
                <a:latin typeface="Arial" panose="020B0604020202020204" pitchFamily="34" charset="0"/>
                <a:cs typeface="Arial" panose="020B0604020202020204" pitchFamily="34" charset="0"/>
              </a:rPr>
              <a:t> into </a:t>
            </a:r>
            <a:r>
              <a:rPr lang="en-US" sz="2670" dirty="0" err="1">
                <a:latin typeface="Arial" panose="020B0604020202020204" pitchFamily="34" charset="0"/>
                <a:cs typeface="Arial" panose="020B0604020202020204" pitchFamily="34" charset="0"/>
              </a:rPr>
              <a:t>temperi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aturerum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identio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nsectatem</a:t>
            </a:r>
            <a:r>
              <a:rPr lang="en-US" sz="2670" dirty="0">
                <a:latin typeface="Arial" panose="020B0604020202020204" pitchFamily="34" charset="0"/>
                <a:cs typeface="Arial" panose="020B0604020202020204" pitchFamily="34" charset="0"/>
              </a:rPr>
              <a:t> quo </a:t>
            </a:r>
            <a:r>
              <a:rPr lang="en-US" sz="2670" dirty="0" err="1">
                <a:latin typeface="Arial" panose="020B0604020202020204" pitchFamily="34" charset="0"/>
                <a:cs typeface="Arial" panose="020B0604020202020204" pitchFamily="34" charset="0"/>
              </a:rPr>
              <a:t>dolorum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Itiatur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vendus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quodis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reria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volupienis</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posto</a:t>
            </a:r>
            <a:r>
              <a:rPr lang="en-US" sz="2670" dirty="0">
                <a:latin typeface="Arial" panose="020B0604020202020204" pitchFamily="34" charset="0"/>
                <a:cs typeface="Arial" panose="020B0604020202020204" pitchFamily="34" charset="0"/>
              </a:rPr>
              <a:t> dolor </a:t>
            </a:r>
            <a:r>
              <a:rPr lang="en-US" sz="2670" dirty="0" err="1">
                <a:latin typeface="Arial" panose="020B0604020202020204" pitchFamily="34" charset="0"/>
                <a:cs typeface="Arial" panose="020B0604020202020204" pitchFamily="34" charset="0"/>
              </a:rPr>
              <a:t>sam</a:t>
            </a:r>
            <a:r>
              <a:rPr lang="en-US" sz="2670" dirty="0">
                <a:latin typeface="Arial" panose="020B0604020202020204" pitchFamily="34" charset="0"/>
                <a:cs typeface="Arial" panose="020B0604020202020204" pitchFamily="34" charset="0"/>
              </a:rPr>
              <a:t> debit </a:t>
            </a:r>
            <a:r>
              <a:rPr lang="en-US" sz="2670" dirty="0" err="1">
                <a:latin typeface="Arial" panose="020B0604020202020204" pitchFamily="34" charset="0"/>
                <a:cs typeface="Arial" panose="020B0604020202020204" pitchFamily="34" charset="0"/>
              </a:rPr>
              <a:t>experumet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odit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id </a:t>
            </a:r>
            <a:r>
              <a:rPr lang="en-US" sz="2670" dirty="0" err="1">
                <a:latin typeface="Arial" panose="020B0604020202020204" pitchFamily="34" charset="0"/>
                <a:cs typeface="Arial" panose="020B0604020202020204" pitchFamily="34" charset="0"/>
              </a:rPr>
              <a:t>molorrum</a:t>
            </a:r>
            <a:r>
              <a:rPr lang="en-US" sz="2670" dirty="0">
                <a:latin typeface="Arial" panose="020B0604020202020204" pitchFamily="34" charset="0"/>
                <a:cs typeface="Arial" panose="020B0604020202020204" pitchFamily="34" charset="0"/>
              </a:rPr>
              <a:t> que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fuga</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volorioraes</a:t>
            </a:r>
            <a:r>
              <a:rPr lang="en-US" sz="2670" dirty="0">
                <a:latin typeface="Arial" panose="020B0604020202020204" pitchFamily="34" charset="0"/>
                <a:cs typeface="Arial" panose="020B0604020202020204" pitchFamily="34" charset="0"/>
              </a:rPr>
              <a:t> alit, que </a:t>
            </a:r>
            <a:r>
              <a:rPr lang="en-US" sz="2670" dirty="0" err="1">
                <a:latin typeface="Arial" panose="020B0604020202020204" pitchFamily="34" charset="0"/>
                <a:cs typeface="Arial" panose="020B0604020202020204" pitchFamily="34" charset="0"/>
              </a:rPr>
              <a:t>plitati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onemporro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entorio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rumendi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simenimus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mossimus</a:t>
            </a:r>
            <a:r>
              <a:rPr lang="en-US" sz="2670" dirty="0">
                <a:latin typeface="Arial" panose="020B0604020202020204" pitchFamily="34" charset="0"/>
                <a:cs typeface="Arial" panose="020B0604020202020204" pitchFamily="34" charset="0"/>
              </a:rPr>
              <a:t> re </a:t>
            </a:r>
            <a:r>
              <a:rPr lang="en-US" sz="2670" dirty="0" err="1">
                <a:latin typeface="Arial" panose="020B0604020202020204" pitchFamily="34" charset="0"/>
                <a:cs typeface="Arial" panose="020B0604020202020204" pitchFamily="34" charset="0"/>
              </a:rPr>
              <a:t>officit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mo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officae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volorem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optae</a:t>
            </a:r>
            <a:r>
              <a:rPr lang="en-US" sz="2670" dirty="0">
                <a:latin typeface="Arial" panose="020B0604020202020204" pitchFamily="34" charset="0"/>
                <a:cs typeface="Arial" panose="020B0604020202020204" pitchFamily="34" charset="0"/>
              </a:rPr>
              <a:t>. Ut </a:t>
            </a:r>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5AC91CF-EB55-2346-81EE-8744D924010F}"/>
              </a:ext>
            </a:extLst>
          </p:cNvPr>
          <p:cNvSpPr txBox="1"/>
          <p:nvPr/>
        </p:nvSpPr>
        <p:spPr>
          <a:xfrm>
            <a:off x="1176338" y="17235212"/>
            <a:ext cx="11168062" cy="2146742"/>
          </a:xfrm>
          <a:prstGeom prst="rect">
            <a:avLst/>
          </a:prstGeom>
          <a:noFill/>
        </p:spPr>
        <p:txBody>
          <a:bodyPr wrap="square" rtlCol="0">
            <a:spAutoFit/>
          </a:bodyPr>
          <a:lstStyle/>
          <a:p>
            <a:r>
              <a:rPr lang="en-US" sz="2670" dirty="0" err="1">
                <a:latin typeface="Arial" panose="020B0604020202020204" pitchFamily="34" charset="0"/>
                <a:cs typeface="Arial" panose="020B0604020202020204" pitchFamily="34" charset="0"/>
              </a:rPr>
              <a:t>ipsam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esto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temquas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dolores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sitiandi</a:t>
            </a:r>
            <a:r>
              <a:rPr lang="en-US" sz="2670" dirty="0">
                <a:latin typeface="Arial" panose="020B0604020202020204" pitchFamily="34" charset="0"/>
                <a:cs typeface="Arial" panose="020B0604020202020204" pitchFamily="34" charset="0"/>
              </a:rPr>
              <a:t> arum </a:t>
            </a:r>
            <a:r>
              <a:rPr lang="en-US" sz="2670" dirty="0" err="1">
                <a:latin typeface="Arial" panose="020B0604020202020204" pitchFamily="34" charset="0"/>
                <a:cs typeface="Arial" panose="020B0604020202020204" pitchFamily="34" charset="0"/>
              </a:rPr>
              <a:t>ipicien</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debisimus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doluptatius</a:t>
            </a:r>
            <a:r>
              <a:rPr lang="en-US" sz="2670" dirty="0">
                <a:latin typeface="Arial" panose="020B0604020202020204" pitchFamily="34" charset="0"/>
                <a:cs typeface="Arial" panose="020B0604020202020204" pitchFamily="34" charset="0"/>
              </a:rPr>
              <a:t>.</a:t>
            </a:r>
          </a:p>
          <a:p>
            <a:r>
              <a:rPr lang="en-US" sz="2670" dirty="0">
                <a:latin typeface="Arial" panose="020B0604020202020204" pitchFamily="34" charset="0"/>
                <a:cs typeface="Arial" panose="020B0604020202020204" pitchFamily="34" charset="0"/>
              </a:rPr>
              <a:t>As </a:t>
            </a:r>
            <a:r>
              <a:rPr lang="en-US" sz="2670" dirty="0" err="1">
                <a:latin typeface="Arial" panose="020B0604020202020204" pitchFamily="34" charset="0"/>
                <a:cs typeface="Arial" panose="020B0604020202020204" pitchFamily="34" charset="0"/>
              </a:rPr>
              <a:t>verepe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sectis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enda</a:t>
            </a:r>
            <a:r>
              <a:rPr lang="en-US" sz="2670" dirty="0">
                <a:latin typeface="Arial" panose="020B0604020202020204" pitchFamily="34" charset="0"/>
                <a:cs typeface="Arial" panose="020B0604020202020204" pitchFamily="34" charset="0"/>
              </a:rPr>
              <a:t> di </a:t>
            </a:r>
            <a:r>
              <a:rPr lang="en-US" sz="2670" dirty="0" err="1">
                <a:latin typeface="Arial" panose="020B0604020202020204" pitchFamily="34" charset="0"/>
                <a:cs typeface="Arial" panose="020B0604020202020204" pitchFamily="34" charset="0"/>
              </a:rPr>
              <a:t>incto</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etusda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delectet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eaque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simusda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ndanimus</a:t>
            </a:r>
            <a:r>
              <a:rPr lang="en-US" sz="2670" dirty="0">
                <a:latin typeface="Arial" panose="020B0604020202020204" pitchFamily="34" charset="0"/>
                <a:cs typeface="Arial" panose="020B0604020202020204" pitchFamily="34" charset="0"/>
              </a:rPr>
              <a:t>, sin </a:t>
            </a:r>
            <a:r>
              <a:rPr lang="en-US" sz="2670" dirty="0" err="1">
                <a:latin typeface="Arial" panose="020B0604020202020204" pitchFamily="34" charset="0"/>
                <a:cs typeface="Arial" panose="020B0604020202020204" pitchFamily="34" charset="0"/>
              </a:rPr>
              <a:t>cori</a:t>
            </a:r>
            <a:r>
              <a:rPr lang="en-US" sz="2670" dirty="0">
                <a:latin typeface="Arial" panose="020B0604020202020204" pitchFamily="34" charset="0"/>
                <a:cs typeface="Arial" panose="020B0604020202020204" pitchFamily="34" charset="0"/>
              </a:rPr>
              <a:t> rem id </a:t>
            </a:r>
            <a:r>
              <a:rPr lang="en-US" sz="2670" dirty="0" err="1">
                <a:latin typeface="Arial" panose="020B0604020202020204" pitchFamily="34" charset="0"/>
                <a:cs typeface="Arial" panose="020B0604020202020204" pitchFamily="34" charset="0"/>
              </a:rPr>
              <a:t>maximillut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hari</a:t>
            </a:r>
            <a:r>
              <a:rPr lang="en-US" sz="2670" dirty="0">
                <a:latin typeface="Arial" panose="020B0604020202020204" pitchFamily="34" charset="0"/>
                <a:cs typeface="Arial" panose="020B0604020202020204" pitchFamily="34" charset="0"/>
              </a:rPr>
              <a:t> con </a:t>
            </a:r>
            <a:r>
              <a:rPr lang="en-US" sz="2670" dirty="0" err="1">
                <a:latin typeface="Arial" panose="020B0604020202020204" pitchFamily="34" charset="0"/>
                <a:cs typeface="Arial" panose="020B0604020202020204" pitchFamily="34" charset="0"/>
              </a:rPr>
              <a:t>ea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quiam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quam</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enduci</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idunt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corecta</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alicimp</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oriaeperum</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iusaeped</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unt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quis</a:t>
            </a:r>
            <a:r>
              <a:rPr lang="en-US" sz="2670" dirty="0">
                <a:latin typeface="Arial" panose="020B0604020202020204" pitchFamily="34" charset="0"/>
                <a:cs typeface="Arial" panose="020B0604020202020204" pitchFamily="34" charset="0"/>
              </a:rPr>
              <a:t> et </a:t>
            </a:r>
            <a:r>
              <a:rPr lang="en-US" sz="2670" dirty="0" err="1">
                <a:latin typeface="Arial" panose="020B0604020202020204" pitchFamily="34" charset="0"/>
                <a:cs typeface="Arial" panose="020B0604020202020204" pitchFamily="34" charset="0"/>
              </a:rPr>
              <a:t>ut</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abor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ame</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alis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utatur</a:t>
            </a:r>
            <a:r>
              <a:rPr lang="en-US" sz="2670" dirty="0">
                <a:latin typeface="Arial" panose="020B0604020202020204" pitchFamily="34" charset="0"/>
                <a:cs typeface="Arial" panose="020B0604020202020204" pitchFamily="34" charset="0"/>
              </a:rPr>
              <a:t> as </a:t>
            </a:r>
            <a:r>
              <a:rPr lang="en-US" sz="2670" dirty="0" err="1">
                <a:latin typeface="Arial" panose="020B0604020202020204" pitchFamily="34" charset="0"/>
                <a:cs typeface="Arial" panose="020B0604020202020204" pitchFamily="34" charset="0"/>
              </a:rPr>
              <a:t>senet</a:t>
            </a:r>
            <a:r>
              <a:rPr lang="en-US" sz="2670" dirty="0">
                <a:latin typeface="Arial" panose="020B0604020202020204" pitchFamily="34" charset="0"/>
                <a:cs typeface="Arial" panose="020B0604020202020204" pitchFamily="34" charset="0"/>
              </a:rPr>
              <a:t> a </a:t>
            </a:r>
            <a:r>
              <a:rPr lang="en-US" sz="2670" dirty="0" err="1">
                <a:latin typeface="Arial" panose="020B0604020202020204" pitchFamily="34" charset="0"/>
                <a:cs typeface="Arial" panose="020B0604020202020204" pitchFamily="34" charset="0"/>
              </a:rPr>
              <a:t>quibus</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dolutatur</a:t>
            </a:r>
            <a:r>
              <a:rPr lang="en-US" sz="2670" dirty="0">
                <a:latin typeface="Arial" panose="020B0604020202020204" pitchFamily="34" charset="0"/>
                <a:cs typeface="Arial" panose="020B0604020202020204" pitchFamily="34" charset="0"/>
              </a:rPr>
              <a:t> </a:t>
            </a:r>
            <a:r>
              <a:rPr lang="en-US" sz="2670" dirty="0" err="1">
                <a:latin typeface="Arial" panose="020B0604020202020204" pitchFamily="34" charset="0"/>
                <a:cs typeface="Arial" panose="020B0604020202020204" pitchFamily="34" charset="0"/>
              </a:rPr>
              <a:t>sedit</a:t>
            </a:r>
            <a:endParaRPr lang="en-US" sz="267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1553FEAC-AA05-4A4F-AF3D-DD757E698B02}"/>
              </a:ext>
            </a:extLst>
          </p:cNvPr>
          <p:cNvSpPr txBox="1"/>
          <p:nvPr/>
        </p:nvSpPr>
        <p:spPr>
          <a:xfrm>
            <a:off x="1176338" y="29613568"/>
            <a:ext cx="11168062" cy="1323632"/>
          </a:xfrm>
          <a:prstGeom prst="rect">
            <a:avLst/>
          </a:prstGeom>
          <a:noFill/>
        </p:spPr>
        <p:txBody>
          <a:bodyPr wrap="square" rtlCol="0">
            <a:spAutoFit/>
          </a:bodyPr>
          <a:lstStyle/>
          <a:p>
            <a:r>
              <a:rPr lang="en-US" sz="2667" dirty="0">
                <a:latin typeface="Arial" panose="020B0604020202020204" pitchFamily="34" charset="0"/>
                <a:cs typeface="Arial" panose="020B0604020202020204" pitchFamily="34" charset="0"/>
              </a:rPr>
              <a:t>Ga. </a:t>
            </a:r>
            <a:r>
              <a:rPr lang="en-US" sz="2667" dirty="0" err="1">
                <a:latin typeface="Arial" panose="020B0604020202020204" pitchFamily="34" charset="0"/>
                <a:cs typeface="Arial" panose="020B0604020202020204" pitchFamily="34" charset="0"/>
              </a:rPr>
              <a:t>Oviduntusam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exerum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fugitat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quae</a:t>
            </a:r>
            <a:r>
              <a:rPr lang="en-US" sz="2667" dirty="0">
                <a:latin typeface="Arial" panose="020B0604020202020204" pitchFamily="34" charset="0"/>
                <a:cs typeface="Arial" panose="020B0604020202020204" pitchFamily="34" charset="0"/>
              </a:rPr>
              <a:t> el </a:t>
            </a:r>
            <a:r>
              <a:rPr lang="en-US" sz="2667" dirty="0" err="1">
                <a:latin typeface="Arial" panose="020B0604020202020204" pitchFamily="34" charset="0"/>
                <a:cs typeface="Arial" panose="020B0604020202020204" pitchFamily="34" charset="0"/>
              </a:rPr>
              <a:t>exersperum</a:t>
            </a:r>
            <a:r>
              <a:rPr lang="en-US" sz="2667" dirty="0">
                <a:latin typeface="Arial" panose="020B0604020202020204" pitchFamily="34" charset="0"/>
                <a:cs typeface="Arial" panose="020B0604020202020204" pitchFamily="34" charset="0"/>
              </a:rPr>
              <a:t> qui </a:t>
            </a:r>
            <a:r>
              <a:rPr lang="en-US" sz="2667" dirty="0" err="1">
                <a:latin typeface="Arial" panose="020B0604020202020204" pitchFamily="34" charset="0"/>
                <a:cs typeface="Arial" panose="020B0604020202020204" pitchFamily="34" charset="0"/>
              </a:rPr>
              <a:t>corum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sitas</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officiat</a:t>
            </a:r>
            <a:r>
              <a:rPr lang="en-US" sz="2667" dirty="0">
                <a:latin typeface="Arial" panose="020B0604020202020204" pitchFamily="34" charset="0"/>
                <a:cs typeface="Arial" panose="020B0604020202020204" pitchFamily="34" charset="0"/>
              </a:rPr>
              <a:t> am el </a:t>
            </a:r>
            <a:r>
              <a:rPr lang="en-US" sz="2667" dirty="0" err="1">
                <a:latin typeface="Arial" panose="020B0604020202020204" pitchFamily="34" charset="0"/>
                <a:cs typeface="Arial" panose="020B0604020202020204" pitchFamily="34" charset="0"/>
              </a:rPr>
              <a:t>inust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dunt</a:t>
            </a:r>
            <a:r>
              <a:rPr lang="en-US" sz="2667" dirty="0">
                <a:latin typeface="Arial" panose="020B0604020202020204" pitchFamily="34" charset="0"/>
                <a:cs typeface="Arial" panose="020B0604020202020204" pitchFamily="34" charset="0"/>
              </a:rPr>
              <a:t> mint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il</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mintis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a:t>
            </a:r>
            <a:r>
              <a:rPr lang="en-US" sz="2667" dirty="0">
                <a:latin typeface="Arial" panose="020B0604020202020204" pitchFamily="34" charset="0"/>
                <a:cs typeface="Arial" panose="020B0604020202020204" pitchFamily="34" charset="0"/>
              </a:rPr>
              <a:t> maxim </a:t>
            </a:r>
            <a:r>
              <a:rPr lang="en-US" sz="2667" dirty="0" err="1">
                <a:latin typeface="Arial" panose="020B0604020202020204" pitchFamily="34" charset="0"/>
                <a:cs typeface="Arial" panose="020B0604020202020204" pitchFamily="34" charset="0"/>
              </a:rPr>
              <a:t>dolupiet</a:t>
            </a:r>
            <a:endParaRPr lang="en-US" sz="2667"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3B3E8C05-5E89-C749-88C4-06038657C901}"/>
              </a:ext>
            </a:extLst>
          </p:cNvPr>
          <p:cNvSpPr txBox="1"/>
          <p:nvPr/>
        </p:nvSpPr>
        <p:spPr>
          <a:xfrm>
            <a:off x="31546800" y="16414346"/>
            <a:ext cx="11168062" cy="2554930"/>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Vitam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voloria</a:t>
            </a:r>
            <a:r>
              <a:rPr lang="en-US" sz="2667" dirty="0">
                <a:latin typeface="Arial" panose="020B0604020202020204" pitchFamily="34" charset="0"/>
                <a:cs typeface="Arial" panose="020B0604020202020204" pitchFamily="34" charset="0"/>
              </a:rPr>
              <a:t> con et, cum </a:t>
            </a:r>
            <a:r>
              <a:rPr lang="en-US" sz="2667" dirty="0" err="1">
                <a:latin typeface="Arial" panose="020B0604020202020204" pitchFamily="34" charset="0"/>
                <a:cs typeface="Arial" panose="020B0604020202020204" pitchFamily="34" charset="0"/>
              </a:rPr>
              <a:t>laboreium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nam</a:t>
            </a:r>
            <a:r>
              <a:rPr lang="en-US" sz="2667" dirty="0">
                <a:latin typeface="Arial" panose="020B0604020202020204" pitchFamily="34" charset="0"/>
                <a:cs typeface="Arial" panose="020B0604020202020204" pitchFamily="34" charset="0"/>
              </a:rPr>
              <a:t> cum,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paris</a:t>
            </a:r>
            <a:r>
              <a:rPr lang="en-US" sz="2667" dirty="0">
                <a:latin typeface="Arial" panose="020B0604020202020204" pitchFamily="34" charset="0"/>
                <a:cs typeface="Arial" panose="020B0604020202020204" pitchFamily="34" charset="0"/>
              </a:rPr>
              <a:t> as core </a:t>
            </a:r>
            <a:r>
              <a:rPr lang="en-US" sz="2667" dirty="0" err="1">
                <a:latin typeface="Arial" panose="020B0604020202020204" pitchFamily="34" charset="0"/>
                <a:cs typeface="Arial" panose="020B0604020202020204" pitchFamily="34" charset="0"/>
              </a:rPr>
              <a:t>volorest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exceatur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voluptas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eumquatendit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landignam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lantur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sania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escidit</a:t>
            </a:r>
            <a:r>
              <a:rPr lang="en-US" sz="2667" dirty="0">
                <a:latin typeface="Arial" panose="020B0604020202020204" pitchFamily="34" charset="0"/>
                <a:cs typeface="Arial" panose="020B0604020202020204" pitchFamily="34" charset="0"/>
              </a:rPr>
              <a:t> min </a:t>
            </a:r>
            <a:r>
              <a:rPr lang="en-US" sz="2667" dirty="0" err="1">
                <a:latin typeface="Arial" panose="020B0604020202020204" pitchFamily="34" charset="0"/>
                <a:cs typeface="Arial" panose="020B0604020202020204" pitchFamily="34" charset="0"/>
              </a:rPr>
              <a:t>reruptiaero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velis</a:t>
            </a:r>
            <a:r>
              <a:rPr lang="en-US" sz="2667" dirty="0">
                <a:latin typeface="Arial" panose="020B0604020202020204" pitchFamily="34" charset="0"/>
                <a:cs typeface="Arial" panose="020B0604020202020204" pitchFamily="34" charset="0"/>
              </a:rPr>
              <a:t> maximus </a:t>
            </a:r>
            <a:r>
              <a:rPr lang="en-US" sz="2667" dirty="0" err="1">
                <a:latin typeface="Arial" panose="020B0604020202020204" pitchFamily="34" charset="0"/>
                <a:cs typeface="Arial" panose="020B0604020202020204" pitchFamily="34" charset="0"/>
              </a:rPr>
              <a:t>aut</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sequidisit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omnient</a:t>
            </a:r>
            <a:r>
              <a:rPr lang="en-US" sz="2667" dirty="0">
                <a:latin typeface="Arial" panose="020B0604020202020204" pitchFamily="34" charset="0"/>
                <a:cs typeface="Arial" panose="020B0604020202020204" pitchFamily="34" charset="0"/>
              </a:rPr>
              <a:t> hit lam </a:t>
            </a:r>
            <a:r>
              <a:rPr lang="en-US" sz="2667" dirty="0" err="1">
                <a:latin typeface="Arial" panose="020B0604020202020204" pitchFamily="34" charset="0"/>
                <a:cs typeface="Arial" panose="020B0604020202020204" pitchFamily="34" charset="0"/>
              </a:rPr>
              <a:t>eicias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modio</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nisin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pediam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cust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accaborit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corehen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dendae</a:t>
            </a:r>
            <a:r>
              <a:rPr lang="en-US" sz="2667" dirty="0">
                <a:latin typeface="Arial" panose="020B0604020202020204" pitchFamily="34" charset="0"/>
                <a:cs typeface="Arial" panose="020B0604020202020204" pitchFamily="34" charset="0"/>
              </a:rPr>
              <a:t> nonet </a:t>
            </a:r>
            <a:r>
              <a:rPr lang="en-US" sz="2667" dirty="0" err="1">
                <a:latin typeface="Arial" panose="020B0604020202020204" pitchFamily="34" charset="0"/>
                <a:cs typeface="Arial" panose="020B0604020202020204" pitchFamily="34" charset="0"/>
              </a:rPr>
              <a:t>eliquam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aperorepe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autatem</a:t>
            </a:r>
            <a:endParaRPr lang="en-US" sz="2667" dirty="0">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C7DE2DA9-C0FA-B647-BAB0-69DE39CD4BA9}"/>
              </a:ext>
            </a:extLst>
          </p:cNvPr>
          <p:cNvSpPr/>
          <p:nvPr/>
        </p:nvSpPr>
        <p:spPr>
          <a:xfrm>
            <a:off x="13328651"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0" name="Rectangle 39">
            <a:extLst>
              <a:ext uri="{FF2B5EF4-FFF2-40B4-BE49-F238E27FC236}">
                <a16:creationId xmlns:a16="http://schemas.microsoft.com/office/drawing/2014/main" id="{BD996E66-816A-1646-A760-ED2557CE70B7}"/>
              </a:ext>
            </a:extLst>
          </p:cNvPr>
          <p:cNvSpPr/>
          <p:nvPr/>
        </p:nvSpPr>
        <p:spPr>
          <a:xfrm>
            <a:off x="13328651" y="25468642"/>
            <a:ext cx="17205324" cy="546855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1" name="TextBox 40">
            <a:extLst>
              <a:ext uri="{FF2B5EF4-FFF2-40B4-BE49-F238E27FC236}">
                <a16:creationId xmlns:a16="http://schemas.microsoft.com/office/drawing/2014/main" id="{A0B6A1CE-2C0B-2949-B621-6800A1F0E250}"/>
              </a:ext>
            </a:extLst>
          </p:cNvPr>
          <p:cNvSpPr txBox="1"/>
          <p:nvPr/>
        </p:nvSpPr>
        <p:spPr>
          <a:xfrm>
            <a:off x="13328651" y="21789607"/>
            <a:ext cx="17205325" cy="3375796"/>
          </a:xfrm>
          <a:prstGeom prst="rect">
            <a:avLst/>
          </a:prstGeom>
          <a:noFill/>
        </p:spPr>
        <p:txBody>
          <a:bodyPr wrap="square" rtlCol="0">
            <a:spAutoFit/>
          </a:bodyPr>
          <a:lstStyle/>
          <a:p>
            <a:r>
              <a:rPr lang="en-US" sz="2667" dirty="0" err="1">
                <a:latin typeface="Arial" panose="020B0604020202020204" pitchFamily="34" charset="0"/>
                <a:cs typeface="Arial" panose="020B0604020202020204" pitchFamily="34" charset="0"/>
              </a:rPr>
              <a:t>Imintem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itius</a:t>
            </a:r>
            <a:r>
              <a:rPr lang="en-US" sz="2667" dirty="0">
                <a:latin typeface="Arial" panose="020B0604020202020204" pitchFamily="34" charset="0"/>
                <a:cs typeface="Arial" panose="020B0604020202020204" pitchFamily="34" charset="0"/>
              </a:rPr>
              <a:t>, nus id </a:t>
            </a:r>
            <a:r>
              <a:rPr lang="en-US" sz="2667" dirty="0" err="1">
                <a:latin typeface="Arial" panose="020B0604020202020204" pitchFamily="34" charset="0"/>
                <a:cs typeface="Arial" panose="020B0604020202020204" pitchFamily="34" charset="0"/>
              </a:rPr>
              <a:t>quat</a:t>
            </a:r>
            <a:r>
              <a:rPr lang="en-US" sz="2667" dirty="0">
                <a:latin typeface="Arial" panose="020B0604020202020204" pitchFamily="34" charset="0"/>
                <a:cs typeface="Arial" panose="020B0604020202020204" pitchFamily="34" charset="0"/>
              </a:rPr>
              <a:t> animus </a:t>
            </a:r>
            <a:r>
              <a:rPr lang="en-US" sz="2667" dirty="0" err="1">
                <a:latin typeface="Arial" panose="020B0604020202020204" pitchFamily="34" charset="0"/>
                <a:cs typeface="Arial" panose="020B0604020202020204" pitchFamily="34" charset="0"/>
              </a:rPr>
              <a:t>auda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platust</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imin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perovitasped</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ipsus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maios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eume</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a </a:t>
            </a:r>
            <a:r>
              <a:rPr lang="en-US" sz="2667" dirty="0" err="1">
                <a:latin typeface="Arial" panose="020B0604020202020204" pitchFamily="34" charset="0"/>
                <a:cs typeface="Arial" panose="020B0604020202020204" pitchFamily="34" charset="0"/>
              </a:rPr>
              <a:t>dolupit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bea</a:t>
            </a:r>
            <a:r>
              <a:rPr lang="en-US" sz="2667" dirty="0">
                <a:latin typeface="Arial" panose="020B0604020202020204" pitchFamily="34" charset="0"/>
                <a:cs typeface="Arial" panose="020B0604020202020204" pitchFamily="34" charset="0"/>
              </a:rPr>
              <a:t> natis </a:t>
            </a:r>
            <a:r>
              <a:rPr lang="en-US" sz="2667" dirty="0" err="1">
                <a:latin typeface="Arial" panose="020B0604020202020204" pitchFamily="34" charset="0"/>
                <a:cs typeface="Arial" panose="020B0604020202020204" pitchFamily="34" charset="0"/>
              </a:rPr>
              <a:t>dolupta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simperiae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nate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ulparis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magnieniam</a:t>
            </a:r>
            <a:r>
              <a:rPr lang="en-US" sz="2667" dirty="0">
                <a:latin typeface="Arial" panose="020B0604020202020204" pitchFamily="34" charset="0"/>
                <a:cs typeface="Arial" panose="020B0604020202020204" pitchFamily="34" charset="0"/>
              </a:rPr>
              <a:t>, to </a:t>
            </a:r>
            <a:r>
              <a:rPr lang="en-US" sz="2667" dirty="0" err="1">
                <a:latin typeface="Arial" panose="020B0604020202020204" pitchFamily="34" charset="0"/>
                <a:cs typeface="Arial" panose="020B0604020202020204" pitchFamily="34" charset="0"/>
              </a:rPr>
              <a:t>intotatur</a:t>
            </a:r>
            <a:r>
              <a:rPr lang="en-US" sz="2667" dirty="0">
                <a:latin typeface="Arial" panose="020B0604020202020204" pitchFamily="34" charset="0"/>
                <a:cs typeface="Arial" panose="020B0604020202020204" pitchFamily="34" charset="0"/>
              </a:rPr>
              <a:t>?</a:t>
            </a:r>
          </a:p>
          <a:p>
            <a:r>
              <a:rPr lang="en-US" sz="2667" dirty="0" err="1">
                <a:latin typeface="Arial" panose="020B0604020202020204" pitchFamily="34" charset="0"/>
                <a:cs typeface="Arial" panose="020B0604020202020204" pitchFamily="34" charset="0"/>
              </a:rPr>
              <a:t>Sunto</a:t>
            </a:r>
            <a:r>
              <a:rPr lang="en-US" sz="2667" dirty="0">
                <a:latin typeface="Arial" panose="020B0604020202020204" pitchFamily="34" charset="0"/>
                <a:cs typeface="Arial" panose="020B0604020202020204" pitchFamily="34" charset="0"/>
              </a:rPr>
              <a:t> into </a:t>
            </a:r>
            <a:r>
              <a:rPr lang="en-US" sz="2667" dirty="0" err="1">
                <a:latin typeface="Arial" panose="020B0604020202020204" pitchFamily="34" charset="0"/>
                <a:cs typeface="Arial" panose="020B0604020202020204" pitchFamily="34" charset="0"/>
              </a:rPr>
              <a:t>temperi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aturerum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identio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nsectatem</a:t>
            </a:r>
            <a:r>
              <a:rPr lang="en-US" sz="2667" dirty="0">
                <a:latin typeface="Arial" panose="020B0604020202020204" pitchFamily="34" charset="0"/>
                <a:cs typeface="Arial" panose="020B0604020202020204" pitchFamily="34" charset="0"/>
              </a:rPr>
              <a:t> quo </a:t>
            </a:r>
            <a:r>
              <a:rPr lang="en-US" sz="2667" dirty="0" err="1">
                <a:latin typeface="Arial" panose="020B0604020202020204" pitchFamily="34" charset="0"/>
                <a:cs typeface="Arial" panose="020B0604020202020204" pitchFamily="34" charset="0"/>
              </a:rPr>
              <a:t>dolorum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Itiatur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vendus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quodis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reria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volupienis</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posto</a:t>
            </a:r>
            <a:r>
              <a:rPr lang="en-US" sz="2667" dirty="0">
                <a:latin typeface="Arial" panose="020B0604020202020204" pitchFamily="34" charset="0"/>
                <a:cs typeface="Arial" panose="020B0604020202020204" pitchFamily="34" charset="0"/>
              </a:rPr>
              <a:t> dolor </a:t>
            </a:r>
            <a:r>
              <a:rPr lang="en-US" sz="2667" dirty="0" err="1">
                <a:latin typeface="Arial" panose="020B0604020202020204" pitchFamily="34" charset="0"/>
                <a:cs typeface="Arial" panose="020B0604020202020204" pitchFamily="34" charset="0"/>
              </a:rPr>
              <a:t>sam</a:t>
            </a:r>
            <a:r>
              <a:rPr lang="en-US" sz="2667" dirty="0">
                <a:latin typeface="Arial" panose="020B0604020202020204" pitchFamily="34" charset="0"/>
                <a:cs typeface="Arial" panose="020B0604020202020204" pitchFamily="34" charset="0"/>
              </a:rPr>
              <a:t> debit </a:t>
            </a:r>
            <a:r>
              <a:rPr lang="en-US" sz="2667" dirty="0" err="1">
                <a:latin typeface="Arial" panose="020B0604020202020204" pitchFamily="34" charset="0"/>
                <a:cs typeface="Arial" panose="020B0604020202020204" pitchFamily="34" charset="0"/>
              </a:rPr>
              <a:t>experumet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odit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ut</a:t>
            </a:r>
            <a:r>
              <a:rPr lang="en-US" sz="2667" dirty="0">
                <a:latin typeface="Arial" panose="020B0604020202020204" pitchFamily="34" charset="0"/>
                <a:cs typeface="Arial" panose="020B0604020202020204" pitchFamily="34" charset="0"/>
              </a:rPr>
              <a:t> id </a:t>
            </a:r>
            <a:r>
              <a:rPr lang="en-US" sz="2667" dirty="0" err="1">
                <a:latin typeface="Arial" panose="020B0604020202020204" pitchFamily="34" charset="0"/>
                <a:cs typeface="Arial" panose="020B0604020202020204" pitchFamily="34" charset="0"/>
              </a:rPr>
              <a:t>molorrum</a:t>
            </a:r>
            <a:r>
              <a:rPr lang="en-US" sz="2667" dirty="0">
                <a:latin typeface="Arial" panose="020B0604020202020204" pitchFamily="34" charset="0"/>
                <a:cs typeface="Arial" panose="020B0604020202020204" pitchFamily="34" charset="0"/>
              </a:rPr>
              <a:t> que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fuga</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volorioraes</a:t>
            </a:r>
            <a:r>
              <a:rPr lang="en-US" sz="2667" dirty="0">
                <a:latin typeface="Arial" panose="020B0604020202020204" pitchFamily="34" charset="0"/>
                <a:cs typeface="Arial" panose="020B0604020202020204" pitchFamily="34" charset="0"/>
              </a:rPr>
              <a:t> alit, que </a:t>
            </a:r>
            <a:r>
              <a:rPr lang="en-US" sz="2667" dirty="0" err="1">
                <a:latin typeface="Arial" panose="020B0604020202020204" pitchFamily="34" charset="0"/>
                <a:cs typeface="Arial" panose="020B0604020202020204" pitchFamily="34" charset="0"/>
              </a:rPr>
              <a:t>plitati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onemporro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entorio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rumendi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simenimus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mossimus</a:t>
            </a:r>
            <a:r>
              <a:rPr lang="en-US" sz="2667" dirty="0">
                <a:latin typeface="Arial" panose="020B0604020202020204" pitchFamily="34" charset="0"/>
                <a:cs typeface="Arial" panose="020B0604020202020204" pitchFamily="34" charset="0"/>
              </a:rPr>
              <a:t> re </a:t>
            </a:r>
            <a:r>
              <a:rPr lang="en-US" sz="2667" dirty="0" err="1">
                <a:latin typeface="Arial" panose="020B0604020202020204" pitchFamily="34" charset="0"/>
                <a:cs typeface="Arial" panose="020B0604020202020204" pitchFamily="34" charset="0"/>
              </a:rPr>
              <a:t>officit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mo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officae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etur</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volorem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optae</a:t>
            </a:r>
            <a:r>
              <a:rPr lang="en-US" sz="2667" dirty="0">
                <a:latin typeface="Arial" panose="020B0604020202020204" pitchFamily="34" charset="0"/>
                <a:cs typeface="Arial" panose="020B0604020202020204" pitchFamily="34" charset="0"/>
              </a:rPr>
              <a:t>. Ut </a:t>
            </a:r>
            <a:r>
              <a:rPr lang="en-US" sz="2667" dirty="0" err="1">
                <a:latin typeface="Arial" panose="020B0604020202020204" pitchFamily="34" charset="0"/>
                <a:cs typeface="Arial" panose="020B0604020202020204" pitchFamily="34" charset="0"/>
              </a:rPr>
              <a:t>ipsam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esto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temquas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dolores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sitiandi</a:t>
            </a:r>
            <a:r>
              <a:rPr lang="en-US" sz="2667" dirty="0">
                <a:latin typeface="Arial" panose="020B0604020202020204" pitchFamily="34" charset="0"/>
                <a:cs typeface="Arial" panose="020B0604020202020204" pitchFamily="34" charset="0"/>
              </a:rPr>
              <a:t> arum </a:t>
            </a:r>
            <a:r>
              <a:rPr lang="en-US" sz="2667" dirty="0" err="1">
                <a:latin typeface="Arial" panose="020B0604020202020204" pitchFamily="34" charset="0"/>
                <a:cs typeface="Arial" panose="020B0604020202020204" pitchFamily="34" charset="0"/>
              </a:rPr>
              <a:t>ipicien</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debisimus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doluptatius</a:t>
            </a:r>
            <a:r>
              <a:rPr lang="en-US" sz="2667" dirty="0">
                <a:latin typeface="Arial" panose="020B0604020202020204" pitchFamily="34" charset="0"/>
                <a:cs typeface="Arial" panose="020B0604020202020204" pitchFamily="34" charset="0"/>
              </a:rPr>
              <a:t>.</a:t>
            </a:r>
          </a:p>
          <a:p>
            <a:r>
              <a:rPr lang="en-US" sz="2667" dirty="0">
                <a:latin typeface="Arial" panose="020B0604020202020204" pitchFamily="34" charset="0"/>
                <a:cs typeface="Arial" panose="020B0604020202020204" pitchFamily="34" charset="0"/>
              </a:rPr>
              <a:t>As </a:t>
            </a:r>
            <a:r>
              <a:rPr lang="en-US" sz="2667" dirty="0" err="1">
                <a:latin typeface="Arial" panose="020B0604020202020204" pitchFamily="34" charset="0"/>
                <a:cs typeface="Arial" panose="020B0604020202020204" pitchFamily="34" charset="0"/>
              </a:rPr>
              <a:t>verepe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sectis</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enda</a:t>
            </a:r>
            <a:r>
              <a:rPr lang="en-US" sz="2667" dirty="0">
                <a:latin typeface="Arial" panose="020B0604020202020204" pitchFamily="34" charset="0"/>
                <a:cs typeface="Arial" panose="020B0604020202020204" pitchFamily="34" charset="0"/>
              </a:rPr>
              <a:t> di </a:t>
            </a:r>
            <a:r>
              <a:rPr lang="en-US" sz="2667" dirty="0" err="1">
                <a:latin typeface="Arial" panose="020B0604020202020204" pitchFamily="34" charset="0"/>
                <a:cs typeface="Arial" panose="020B0604020202020204" pitchFamily="34" charset="0"/>
              </a:rPr>
              <a:t>incto</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etusda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delectet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eaque</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simusda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ndanimus</a:t>
            </a:r>
            <a:r>
              <a:rPr lang="en-US" sz="2667" dirty="0">
                <a:latin typeface="Arial" panose="020B0604020202020204" pitchFamily="34" charset="0"/>
                <a:cs typeface="Arial" panose="020B0604020202020204" pitchFamily="34" charset="0"/>
              </a:rPr>
              <a:t>, sin </a:t>
            </a:r>
            <a:r>
              <a:rPr lang="en-US" sz="2667" dirty="0" err="1">
                <a:latin typeface="Arial" panose="020B0604020202020204" pitchFamily="34" charset="0"/>
                <a:cs typeface="Arial" panose="020B0604020202020204" pitchFamily="34" charset="0"/>
              </a:rPr>
              <a:t>cori</a:t>
            </a:r>
            <a:r>
              <a:rPr lang="en-US" sz="2667" dirty="0">
                <a:latin typeface="Arial" panose="020B0604020202020204" pitchFamily="34" charset="0"/>
                <a:cs typeface="Arial" panose="020B0604020202020204" pitchFamily="34" charset="0"/>
              </a:rPr>
              <a:t> rem id </a:t>
            </a:r>
            <a:r>
              <a:rPr lang="en-US" sz="2667" dirty="0" err="1">
                <a:latin typeface="Arial" panose="020B0604020202020204" pitchFamily="34" charset="0"/>
                <a:cs typeface="Arial" panose="020B0604020202020204" pitchFamily="34" charset="0"/>
              </a:rPr>
              <a:t>maximillut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hari</a:t>
            </a:r>
            <a:r>
              <a:rPr lang="en-US" sz="2667" dirty="0">
                <a:latin typeface="Arial" panose="020B0604020202020204" pitchFamily="34" charset="0"/>
                <a:cs typeface="Arial" panose="020B0604020202020204" pitchFamily="34" charset="0"/>
              </a:rPr>
              <a:t> con </a:t>
            </a:r>
            <a:r>
              <a:rPr lang="en-US" sz="2667" dirty="0" err="1">
                <a:latin typeface="Arial" panose="020B0604020202020204" pitchFamily="34" charset="0"/>
                <a:cs typeface="Arial" panose="020B0604020202020204" pitchFamily="34" charset="0"/>
              </a:rPr>
              <a:t>ea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quiam</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quam</a:t>
            </a:r>
            <a:r>
              <a:rPr lang="en-US" sz="2667" dirty="0">
                <a:latin typeface="Arial" panose="020B0604020202020204" pitchFamily="34" charset="0"/>
                <a:cs typeface="Arial" panose="020B0604020202020204" pitchFamily="34" charset="0"/>
              </a:rPr>
              <a:t> et </a:t>
            </a:r>
            <a:r>
              <a:rPr lang="en-US" sz="2667" dirty="0" err="1">
                <a:latin typeface="Arial" panose="020B0604020202020204" pitchFamily="34" charset="0"/>
                <a:cs typeface="Arial" panose="020B0604020202020204" pitchFamily="34" charset="0"/>
              </a:rPr>
              <a:t>enduci</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idunt</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corecta</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alicimp</a:t>
            </a:r>
            <a:r>
              <a:rPr lang="en-US" sz="2667" dirty="0">
                <a:latin typeface="Arial" panose="020B0604020202020204" pitchFamily="34" charset="0"/>
                <a:cs typeface="Arial" panose="020B0604020202020204" pitchFamily="34" charset="0"/>
              </a:rPr>
              <a:t> </a:t>
            </a:r>
            <a:r>
              <a:rPr lang="en-US" sz="2667" dirty="0" err="1">
                <a:latin typeface="Arial" panose="020B0604020202020204" pitchFamily="34" charset="0"/>
                <a:cs typeface="Arial" panose="020B0604020202020204" pitchFamily="34" charset="0"/>
              </a:rPr>
              <a:t>oriaeperum</a:t>
            </a:r>
            <a:r>
              <a:rPr lang="en-US" sz="2667" dirty="0">
                <a:latin typeface="Arial" panose="020B0604020202020204" pitchFamily="34" charset="0"/>
                <a:cs typeface="Arial" panose="020B0604020202020204" pitchFamily="34" charset="0"/>
              </a:rPr>
              <a:t> et</a:t>
            </a:r>
          </a:p>
        </p:txBody>
      </p:sp>
      <p:sp>
        <p:nvSpPr>
          <p:cNvPr id="44" name="Rectangle 43">
            <a:extLst>
              <a:ext uri="{FF2B5EF4-FFF2-40B4-BE49-F238E27FC236}">
                <a16:creationId xmlns:a16="http://schemas.microsoft.com/office/drawing/2014/main" id="{6780C416-DE7F-914E-8C82-600B6E79BAE9}"/>
              </a:ext>
            </a:extLst>
          </p:cNvPr>
          <p:cNvSpPr/>
          <p:nvPr/>
        </p:nvSpPr>
        <p:spPr>
          <a:xfrm>
            <a:off x="1176338" y="21558856"/>
            <a:ext cx="11168062" cy="767371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5" name="Rectangle 44">
            <a:extLst>
              <a:ext uri="{FF2B5EF4-FFF2-40B4-BE49-F238E27FC236}">
                <a16:creationId xmlns:a16="http://schemas.microsoft.com/office/drawing/2014/main" id="{570EBC1A-B7BA-684D-A15C-B747E969E5C6}"/>
              </a:ext>
            </a:extLst>
          </p:cNvPr>
          <p:cNvSpPr/>
          <p:nvPr/>
        </p:nvSpPr>
        <p:spPr>
          <a:xfrm>
            <a:off x="13328651" y="8893186"/>
            <a:ext cx="17205324" cy="86649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6" name="Rectangle 45">
            <a:extLst>
              <a:ext uri="{FF2B5EF4-FFF2-40B4-BE49-F238E27FC236}">
                <a16:creationId xmlns:a16="http://schemas.microsoft.com/office/drawing/2014/main" id="{BF260D8A-95EE-2D46-9078-78C1BE44B931}"/>
              </a:ext>
            </a:extLst>
          </p:cNvPr>
          <p:cNvSpPr/>
          <p:nvPr/>
        </p:nvSpPr>
        <p:spPr>
          <a:xfrm>
            <a:off x="31546800" y="8893186"/>
            <a:ext cx="11168062" cy="716184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7" name="Rectangle 46">
            <a:extLst>
              <a:ext uri="{FF2B5EF4-FFF2-40B4-BE49-F238E27FC236}">
                <a16:creationId xmlns:a16="http://schemas.microsoft.com/office/drawing/2014/main" id="{765BF9A9-DA1D-3842-B7AB-E9973EFD220D}"/>
              </a:ext>
            </a:extLst>
          </p:cNvPr>
          <p:cNvSpPr/>
          <p:nvPr/>
        </p:nvSpPr>
        <p:spPr>
          <a:xfrm>
            <a:off x="25184465"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sp>
        <p:nvSpPr>
          <p:cNvPr id="48" name="Rectangle 47">
            <a:extLst>
              <a:ext uri="{FF2B5EF4-FFF2-40B4-BE49-F238E27FC236}">
                <a16:creationId xmlns:a16="http://schemas.microsoft.com/office/drawing/2014/main" id="{9CDEDE25-6CF6-C245-ABB5-841D35C7576C}"/>
              </a:ext>
            </a:extLst>
          </p:cNvPr>
          <p:cNvSpPr/>
          <p:nvPr/>
        </p:nvSpPr>
        <p:spPr>
          <a:xfrm>
            <a:off x="19256558" y="18140554"/>
            <a:ext cx="5349511" cy="338666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figures</a:t>
            </a:r>
          </a:p>
        </p:txBody>
      </p:sp>
      <p:pic>
        <p:nvPicPr>
          <p:cNvPr id="34" name="Picture 33">
            <a:extLst>
              <a:ext uri="{FF2B5EF4-FFF2-40B4-BE49-F238E27FC236}">
                <a16:creationId xmlns:a16="http://schemas.microsoft.com/office/drawing/2014/main" id="{EF561DDE-A44D-C24C-A5D8-323A3E4E1539}"/>
              </a:ext>
            </a:extLst>
          </p:cNvPr>
          <p:cNvPicPr>
            <a:picLocks noChangeAspect="1"/>
          </p:cNvPicPr>
          <p:nvPr/>
        </p:nvPicPr>
        <p:blipFill>
          <a:blip r:embed="rId2"/>
          <a:stretch>
            <a:fillRect/>
          </a:stretch>
        </p:blipFill>
        <p:spPr>
          <a:xfrm>
            <a:off x="31546800" y="1586945"/>
            <a:ext cx="10046645" cy="1449272"/>
          </a:xfrm>
          <a:prstGeom prst="rect">
            <a:avLst/>
          </a:prstGeom>
        </p:spPr>
      </p:pic>
      <p:sp>
        <p:nvSpPr>
          <p:cNvPr id="35" name="Rectangle 34">
            <a:extLst>
              <a:ext uri="{FF2B5EF4-FFF2-40B4-BE49-F238E27FC236}">
                <a16:creationId xmlns:a16="http://schemas.microsoft.com/office/drawing/2014/main" id="{B77CFDCD-812C-2C41-9122-78CD5534315D}"/>
              </a:ext>
            </a:extLst>
          </p:cNvPr>
          <p:cNvSpPr/>
          <p:nvPr/>
        </p:nvSpPr>
        <p:spPr>
          <a:xfrm>
            <a:off x="29652914" y="3417217"/>
            <a:ext cx="8809037" cy="278486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42" name="Oval 41">
            <a:extLst>
              <a:ext uri="{FF2B5EF4-FFF2-40B4-BE49-F238E27FC236}">
                <a16:creationId xmlns:a16="http://schemas.microsoft.com/office/drawing/2014/main" id="{6128D07A-226D-5A40-93A9-DCF335039402}"/>
              </a:ext>
            </a:extLst>
          </p:cNvPr>
          <p:cNvSpPr/>
          <p:nvPr/>
        </p:nvSpPr>
        <p:spPr>
          <a:xfrm>
            <a:off x="39004875" y="3417218"/>
            <a:ext cx="3709988" cy="2754983"/>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976" dirty="0">
                <a:latin typeface="Arial" panose="020B0604020202020204" pitchFamily="34" charset="0"/>
                <a:cs typeface="Arial" panose="020B0604020202020204" pitchFamily="34" charset="0"/>
              </a:rPr>
              <a:t>logo</a:t>
            </a:r>
          </a:p>
        </p:txBody>
      </p:sp>
      <p:sp>
        <p:nvSpPr>
          <p:cNvPr id="2" name="TextBox 1">
            <a:extLst>
              <a:ext uri="{FF2B5EF4-FFF2-40B4-BE49-F238E27FC236}">
                <a16:creationId xmlns:a16="http://schemas.microsoft.com/office/drawing/2014/main" id="{5DA38FEE-1BB5-39BF-6F87-3B8750CDC328}"/>
              </a:ext>
            </a:extLst>
          </p:cNvPr>
          <p:cNvSpPr txBox="1"/>
          <p:nvPr/>
        </p:nvSpPr>
        <p:spPr>
          <a:xfrm>
            <a:off x="1176338" y="915942"/>
            <a:ext cx="29608462" cy="2800767"/>
          </a:xfrm>
          <a:prstGeom prst="rect">
            <a:avLst/>
          </a:prstGeom>
          <a:noFill/>
        </p:spPr>
        <p:txBody>
          <a:bodyPr wrap="square" rtlCol="0">
            <a:spAutoFit/>
          </a:bodyPr>
          <a:lstStyle/>
          <a:p>
            <a:r>
              <a:rPr lang="en-US" sz="8800" b="1" dirty="0">
                <a:latin typeface="Arial" panose="020B0604020202020204" pitchFamily="34" charset="0"/>
                <a:cs typeface="Arial" panose="020B0604020202020204" pitchFamily="34" charset="0"/>
              </a:rPr>
              <a:t>Implementation of a One-Dimensional Electromagnetic Wave Solver in Initial Plasma Formation Modeling</a:t>
            </a:r>
          </a:p>
        </p:txBody>
      </p:sp>
      <p:sp>
        <p:nvSpPr>
          <p:cNvPr id="4" name="TextBox 3">
            <a:extLst>
              <a:ext uri="{FF2B5EF4-FFF2-40B4-BE49-F238E27FC236}">
                <a16:creationId xmlns:a16="http://schemas.microsoft.com/office/drawing/2014/main" id="{DFFC7F4D-0789-DC52-2F23-E22BCBA416A9}"/>
              </a:ext>
            </a:extLst>
          </p:cNvPr>
          <p:cNvSpPr txBox="1"/>
          <p:nvPr/>
        </p:nvSpPr>
        <p:spPr>
          <a:xfrm>
            <a:off x="1176338" y="3941651"/>
            <a:ext cx="26872350" cy="2923877"/>
          </a:xfrm>
          <a:prstGeom prst="rect">
            <a:avLst/>
          </a:prstGeom>
          <a:noFill/>
        </p:spPr>
        <p:txBody>
          <a:bodyPr wrap="square" rtlCol="0">
            <a:spAutoFit/>
          </a:bodyPr>
          <a:lstStyle/>
          <a:p>
            <a:r>
              <a:rPr lang="en-US" sz="4600" b="1" dirty="0">
                <a:latin typeface="Arial" panose="020B0604020202020204" pitchFamily="34" charset="0"/>
                <a:cs typeface="Arial" panose="020B0604020202020204" pitchFamily="34" charset="0"/>
              </a:rPr>
              <a:t>Nicholas Davila</a:t>
            </a:r>
            <a:r>
              <a:rPr lang="en-US" sz="4600" b="1"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 Ka Ming Woo</a:t>
            </a:r>
            <a:r>
              <a:rPr lang="en-US" sz="4600" baseline="30000" dirty="0">
                <a:latin typeface="Arial" panose="020B0604020202020204" pitchFamily="34" charset="0"/>
                <a:cs typeface="Arial" panose="020B0604020202020204" pitchFamily="34" charset="0"/>
              </a:rPr>
              <a:t>2</a:t>
            </a:r>
            <a:br>
              <a:rPr lang="en-US" sz="4600" dirty="0">
                <a:latin typeface="Arial" panose="020B0604020202020204" pitchFamily="34" charset="0"/>
                <a:cs typeface="Arial" panose="020B0604020202020204" pitchFamily="34" charset="0"/>
              </a:rPr>
            </a:br>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Department of Physics, College of Natural Sciences, The University of Texas at Austin</a:t>
            </a:r>
          </a:p>
          <a:p>
            <a:r>
              <a:rPr lang="en-US" sz="4600" baseline="30000" dirty="0">
                <a:latin typeface="Arial" panose="020B0604020202020204" pitchFamily="34" charset="0"/>
                <a:cs typeface="Arial" panose="020B0604020202020204" pitchFamily="34" charset="0"/>
              </a:rPr>
              <a:t>1</a:t>
            </a:r>
            <a:r>
              <a:rPr lang="en-US" sz="4600" dirty="0">
                <a:latin typeface="Arial" panose="020B0604020202020204" pitchFamily="34" charset="0"/>
                <a:cs typeface="Arial" panose="020B0604020202020204" pitchFamily="34" charset="0"/>
              </a:rPr>
              <a:t>Princeton Plasma Physics Laboratory</a:t>
            </a:r>
          </a:p>
          <a:p>
            <a:r>
              <a:rPr lang="en-US" sz="4600" baseline="30000" dirty="0">
                <a:latin typeface="Arial" panose="020B0604020202020204" pitchFamily="34" charset="0"/>
                <a:cs typeface="Arial" panose="020B0604020202020204" pitchFamily="34" charset="0"/>
              </a:rPr>
              <a:t>2</a:t>
            </a:r>
            <a:r>
              <a:rPr lang="en-US" sz="4600" dirty="0">
                <a:latin typeface="Arial" panose="020B0604020202020204" pitchFamily="34" charset="0"/>
                <a:cs typeface="Arial" panose="020B0604020202020204" pitchFamily="34" charset="0"/>
              </a:rPr>
              <a:t>Laboratory for Laser Energetics, University of Rochester</a:t>
            </a:r>
          </a:p>
        </p:txBody>
      </p:sp>
    </p:spTree>
    <p:extLst>
      <p:ext uri="{BB962C8B-B14F-4D97-AF65-F5344CB8AC3E}">
        <p14:creationId xmlns:p14="http://schemas.microsoft.com/office/powerpoint/2010/main" val="2287712840"/>
      </p:ext>
    </p:extLst>
  </p:cSld>
  <p:clrMapOvr>
    <a:masterClrMapping/>
  </p:clrMapOvr>
</p:sld>
</file>

<file path=ppt/theme/theme1.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6835</TotalTime>
  <Words>5026</Words>
  <Application>Microsoft Office PowerPoint</Application>
  <PresentationFormat>Custom</PresentationFormat>
  <Paragraphs>186</Paragraphs>
  <Slides>7</Slides>
  <Notes>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7</vt:i4>
      </vt:variant>
    </vt:vector>
  </HeadingPairs>
  <TitlesOfParts>
    <vt:vector size="18" baseType="lpstr">
      <vt:lpstr>Aktiv Grotesk</vt:lpstr>
      <vt:lpstr>Arial</vt:lpstr>
      <vt:lpstr>Calibri</vt:lpstr>
      <vt:lpstr>Calibri Light</vt:lpstr>
      <vt:lpstr>Cambria Math</vt:lpstr>
      <vt:lpstr>Helvetica</vt:lpstr>
      <vt:lpstr>Neue Haas Grotesk Text Pro</vt:lpstr>
      <vt:lpstr>FOUR COLUMN - 1</vt:lpstr>
      <vt:lpstr>Custom Design</vt:lpstr>
      <vt:lpstr>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Nick Davila</cp:lastModifiedBy>
  <cp:revision>174</cp:revision>
  <cp:lastPrinted>2018-10-04T13:58:04Z</cp:lastPrinted>
  <dcterms:created xsi:type="dcterms:W3CDTF">2018-05-04T16:01:53Z</dcterms:created>
  <dcterms:modified xsi:type="dcterms:W3CDTF">2023-10-25T04:15:05Z</dcterms:modified>
</cp:coreProperties>
</file>